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Canva Sans" charset="1" panose="020B0503030501040103"/>
      <p:regular r:id="rId29"/>
    </p:embeddedFont>
    <p:embeddedFont>
      <p:font typeface="Hobo" charset="1" panose="04040505020C02020802"/>
      <p:regular r:id="rId30"/>
    </p:embeddedFont>
    <p:embeddedFont>
      <p:font typeface="Open Sans" charset="1" panose="020B0606030504020204"/>
      <p:regular r:id="rId31"/>
    </p:embeddedFont>
    <p:embeddedFont>
      <p:font typeface="Fredoka" charset="1" panose="02000000000000000000"/>
      <p:regular r:id="rId32"/>
    </p:embeddedFont>
    <p:embeddedFont>
      <p:font typeface="Open Sans Bold" charset="1" panose="020B0806030504020204"/>
      <p:regular r:id="rId33"/>
    </p:embeddedFont>
    <p:embeddedFont>
      <p:font typeface="Canva Sans Bold" charset="1" panose="020B0803030501040103"/>
      <p:regular r:id="rId34"/>
    </p:embeddedFont>
    <p:embeddedFont>
      <p:font typeface="Mulled Wine Season"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ires.onlinelibrary.wiley.com/authored-by/Manaseki%E2%80%90Holland/Semira" TargetMode="External" Type="http://schemas.openxmlformats.org/officeDocument/2006/relationships/hyperlink"/><Relationship Id="rId11" Target="https://wires.onlinelibrary.wiley.com/authored-by/Stevens/Rob" TargetMode="External" Type="http://schemas.openxmlformats.org/officeDocument/2006/relationships/hyperlink"/><Relationship Id="rId12" Target="https://wires.onlinelibrary.wiley.com/authored-by/Khamis/Kieran" TargetMode="External" Type="http://schemas.openxmlformats.org/officeDocument/2006/relationships/hyperlink"/><Relationship Id="rId13" Target="https://doi.org/10.1002/wat2.1622"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https://doi.org/10.1016/j.chemosphere.2022.136751" TargetMode="External" Type="http://schemas.openxmlformats.org/officeDocument/2006/relationships/hyperlink"/><Relationship Id="rId7" Target="https://wires.onlinelibrary.wiley.com/authored-by/Gunter/Hannah" TargetMode="External" Type="http://schemas.openxmlformats.org/officeDocument/2006/relationships/hyperlink"/><Relationship Id="rId8" Target="https://wires.onlinelibrary.wiley.com/authored-by/Bradley/Chris" TargetMode="External" Type="http://schemas.openxmlformats.org/officeDocument/2006/relationships/hyperlink"/><Relationship Id="rId9" Target="https://wires.onlinelibrary.wiley.com/authored-by/Hannah/David+M."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https://www.researchgate.net/publication/348509494_Recent_Advances_in_the_Application_of_Genetically_Engineered_Microorganisms_for_Microbial_Rejuvenation_of_Contaminated_Environment" TargetMode="External" Type="http://schemas.openxmlformats.org/officeDocument/2006/relationships/hyperlink"/><Relationship Id="rId7" Target="https://pubs.rsc.org/en/content/articlehtml/2024/va/d3va00358b"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8423386"/>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77564" y="1993192"/>
            <a:ext cx="11010436" cy="7568732"/>
          </a:xfrm>
          <a:custGeom>
            <a:avLst/>
            <a:gdLst/>
            <a:ahLst/>
            <a:cxnLst/>
            <a:rect r="r" b="b" t="t" l="l"/>
            <a:pathLst>
              <a:path h="7568732" w="11010436">
                <a:moveTo>
                  <a:pt x="0" y="0"/>
                </a:moveTo>
                <a:lnTo>
                  <a:pt x="11010436" y="0"/>
                </a:lnTo>
                <a:lnTo>
                  <a:pt x="11010436" y="7568732"/>
                </a:lnTo>
                <a:lnTo>
                  <a:pt x="0" y="7568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a:t>
            </a:r>
          </a:p>
        </p:txBody>
      </p:sp>
      <p:sp>
        <p:nvSpPr>
          <p:cNvPr name="TextBox 5" id="5"/>
          <p:cNvSpPr txBox="true"/>
          <p:nvPr/>
        </p:nvSpPr>
        <p:spPr>
          <a:xfrm rot="0">
            <a:off x="540369" y="4505570"/>
            <a:ext cx="6737194" cy="4060179"/>
          </a:xfrm>
          <a:prstGeom prst="rect">
            <a:avLst/>
          </a:prstGeom>
        </p:spPr>
        <p:txBody>
          <a:bodyPr anchor="t" rtlCol="false" tIns="0" lIns="0" bIns="0" rIns="0">
            <a:spAutoFit/>
          </a:bodyPr>
          <a:lstStyle/>
          <a:p>
            <a:pPr algn="l">
              <a:lnSpc>
                <a:spcPts val="4935"/>
              </a:lnSpc>
            </a:pPr>
            <a:r>
              <a:rPr lang="en-US" sz="3525">
                <a:solidFill>
                  <a:srgbClr val="022C5E"/>
                </a:solidFill>
                <a:latin typeface="Hobo"/>
                <a:ea typeface="Hobo"/>
                <a:cs typeface="Hobo"/>
                <a:sym typeface="Hobo"/>
              </a:rPr>
              <a:t>Team Name: SEVA</a:t>
            </a:r>
          </a:p>
          <a:p>
            <a:pPr algn="l">
              <a:lnSpc>
                <a:spcPts val="4935"/>
              </a:lnSpc>
            </a:pPr>
          </a:p>
          <a:p>
            <a:pPr algn="l">
              <a:lnSpc>
                <a:spcPts val="4935"/>
              </a:lnSpc>
            </a:pPr>
            <a:r>
              <a:rPr lang="en-US" sz="3525">
                <a:solidFill>
                  <a:srgbClr val="022C5E"/>
                </a:solidFill>
                <a:latin typeface="Hobo"/>
                <a:ea typeface="Hobo"/>
                <a:cs typeface="Hobo"/>
                <a:sym typeface="Hobo"/>
              </a:rPr>
              <a:t>Team Members:</a:t>
            </a:r>
          </a:p>
          <a:p>
            <a:pPr algn="l">
              <a:lnSpc>
                <a:spcPts val="4935"/>
              </a:lnSpc>
            </a:pPr>
          </a:p>
          <a:p>
            <a:pPr algn="l">
              <a:lnSpc>
                <a:spcPts val="4235"/>
              </a:lnSpc>
            </a:pPr>
            <a:r>
              <a:rPr lang="en-US" sz="3025">
                <a:solidFill>
                  <a:srgbClr val="022C5E"/>
                </a:solidFill>
                <a:latin typeface="Hobo"/>
                <a:ea typeface="Hobo"/>
                <a:cs typeface="Hobo"/>
                <a:sym typeface="Hobo"/>
              </a:rPr>
              <a:t>                            </a:t>
            </a:r>
            <a:r>
              <a:rPr lang="en-US" sz="3025">
                <a:solidFill>
                  <a:srgbClr val="022C5E"/>
                </a:solidFill>
                <a:latin typeface="Hobo"/>
                <a:ea typeface="Hobo"/>
                <a:cs typeface="Hobo"/>
                <a:sym typeface="Hobo"/>
              </a:rPr>
              <a:t>Preethi Narasimhan</a:t>
            </a:r>
          </a:p>
          <a:p>
            <a:pPr algn="l">
              <a:lnSpc>
                <a:spcPts val="4235"/>
              </a:lnSpc>
            </a:pPr>
            <a:r>
              <a:rPr lang="en-US" sz="3025">
                <a:solidFill>
                  <a:srgbClr val="022C5E"/>
                </a:solidFill>
                <a:latin typeface="Hobo"/>
                <a:ea typeface="Hobo"/>
                <a:cs typeface="Hobo"/>
                <a:sym typeface="Hobo"/>
              </a:rPr>
              <a:t>                            Prerana Meda Krishna</a:t>
            </a:r>
          </a:p>
          <a:p>
            <a:pPr algn="l">
              <a:lnSpc>
                <a:spcPts val="4235"/>
              </a:lnSpc>
            </a:pPr>
            <a:r>
              <a:rPr lang="en-US" sz="3025">
                <a:solidFill>
                  <a:srgbClr val="022C5E"/>
                </a:solidFill>
                <a:latin typeface="Hobo"/>
                <a:ea typeface="Hobo"/>
                <a:cs typeface="Hobo"/>
                <a:sym typeface="Hobo"/>
              </a:rPr>
              <a:t>                            Ranjan Devi</a:t>
            </a:r>
          </a:p>
        </p:txBody>
      </p:sp>
      <p:sp>
        <p:nvSpPr>
          <p:cNvPr name="TextBox 6" id="6"/>
          <p:cNvSpPr txBox="true"/>
          <p:nvPr/>
        </p:nvSpPr>
        <p:spPr>
          <a:xfrm rot="0">
            <a:off x="540369" y="933450"/>
            <a:ext cx="7719139" cy="273494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Developing Real Time Solutions to detect and neutralize river pollutants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719672" y="7951599"/>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10</a:t>
            </a:r>
          </a:p>
        </p:txBody>
      </p:sp>
      <p:sp>
        <p:nvSpPr>
          <p:cNvPr name="TextBox 4" id="4"/>
          <p:cNvSpPr txBox="true"/>
          <p:nvPr/>
        </p:nvSpPr>
        <p:spPr>
          <a:xfrm rot="0">
            <a:off x="-610873" y="1258503"/>
            <a:ext cx="18269886" cy="747014"/>
          </a:xfrm>
          <a:prstGeom prst="rect">
            <a:avLst/>
          </a:prstGeom>
        </p:spPr>
        <p:txBody>
          <a:bodyPr anchor="t" rtlCol="false" tIns="0" lIns="0" bIns="0" rIns="0">
            <a:spAutoFit/>
          </a:bodyPr>
          <a:lstStyle/>
          <a:p>
            <a:pPr algn="ctr">
              <a:lnSpc>
                <a:spcPts val="6075"/>
              </a:lnSpc>
              <a:spcBef>
                <a:spcPct val="0"/>
              </a:spcBef>
            </a:pPr>
            <a:r>
              <a:rPr lang="en-US" b="true" sz="4339">
                <a:solidFill>
                  <a:srgbClr val="022C5E"/>
                </a:solidFill>
                <a:latin typeface="Canva Sans Bold"/>
                <a:ea typeface="Canva Sans Bold"/>
                <a:cs typeface="Canva Sans Bold"/>
                <a:sym typeface="Canva Sans Bold"/>
              </a:rPr>
              <a:t> Step 1 : Pollutant Detection in the Detection Partition</a:t>
            </a:r>
          </a:p>
        </p:txBody>
      </p:sp>
      <p:sp>
        <p:nvSpPr>
          <p:cNvPr name="AutoShape 5" id="5"/>
          <p:cNvSpPr/>
          <p:nvPr/>
        </p:nvSpPr>
        <p:spPr>
          <a:xfrm>
            <a:off x="8476091" y="3548105"/>
            <a:ext cx="0" cy="1132759"/>
          </a:xfrm>
          <a:prstGeom prst="line">
            <a:avLst/>
          </a:prstGeom>
          <a:ln cap="flat" w="38100">
            <a:solidFill>
              <a:srgbClr val="000000"/>
            </a:solidFill>
            <a:prstDash val="sysDot"/>
            <a:headEnd type="none" len="sm" w="sm"/>
            <a:tailEnd type="triangle" len="med" w="lg"/>
          </a:ln>
        </p:spPr>
      </p:sp>
      <p:sp>
        <p:nvSpPr>
          <p:cNvPr name="Freeform 6" id="6"/>
          <p:cNvSpPr/>
          <p:nvPr/>
        </p:nvSpPr>
        <p:spPr>
          <a:xfrm flipH="false" flipV="false" rot="0">
            <a:off x="4478276" y="2292756"/>
            <a:ext cx="7491980" cy="1808465"/>
          </a:xfrm>
          <a:custGeom>
            <a:avLst/>
            <a:gdLst/>
            <a:ahLst/>
            <a:cxnLst/>
            <a:rect r="r" b="b" t="t" l="l"/>
            <a:pathLst>
              <a:path h="1808465" w="7491980">
                <a:moveTo>
                  <a:pt x="0" y="0"/>
                </a:moveTo>
                <a:lnTo>
                  <a:pt x="7491980" y="0"/>
                </a:lnTo>
                <a:lnTo>
                  <a:pt x="7491980" y="1808465"/>
                </a:lnTo>
                <a:lnTo>
                  <a:pt x="0" y="1808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311769" y="2393946"/>
            <a:ext cx="5824994" cy="1558459"/>
          </a:xfrm>
          <a:prstGeom prst="rect">
            <a:avLst/>
          </a:prstGeom>
        </p:spPr>
        <p:txBody>
          <a:bodyPr anchor="t" rtlCol="false" tIns="0" lIns="0" bIns="0" rIns="0">
            <a:spAutoFit/>
          </a:bodyPr>
          <a:lstStyle/>
          <a:p>
            <a:pPr algn="just">
              <a:lnSpc>
                <a:spcPts val="3112"/>
              </a:lnSpc>
              <a:spcBef>
                <a:spcPct val="0"/>
              </a:spcBef>
            </a:pPr>
            <a:r>
              <a:rPr lang="en-US" sz="2223">
                <a:solidFill>
                  <a:srgbClr val="022C5E"/>
                </a:solidFill>
                <a:latin typeface="Canva Sans"/>
                <a:ea typeface="Canva Sans"/>
                <a:cs typeface="Canva Sans"/>
                <a:sym typeface="Canva Sans"/>
              </a:rPr>
              <a:t>Water flows through the detection  partition, where calcium alginate-immobilized GEMs are located along the chamber walls.</a:t>
            </a:r>
          </a:p>
        </p:txBody>
      </p:sp>
      <p:sp>
        <p:nvSpPr>
          <p:cNvPr name="Freeform 8" id="8"/>
          <p:cNvSpPr/>
          <p:nvPr/>
        </p:nvSpPr>
        <p:spPr>
          <a:xfrm flipH="false" flipV="false" rot="0">
            <a:off x="4161436" y="4680865"/>
            <a:ext cx="8725269" cy="2106164"/>
          </a:xfrm>
          <a:custGeom>
            <a:avLst/>
            <a:gdLst/>
            <a:ahLst/>
            <a:cxnLst/>
            <a:rect r="r" b="b" t="t" l="l"/>
            <a:pathLst>
              <a:path h="2106164" w="8725269">
                <a:moveTo>
                  <a:pt x="0" y="0"/>
                </a:moveTo>
                <a:lnTo>
                  <a:pt x="8725268" y="0"/>
                </a:lnTo>
                <a:lnTo>
                  <a:pt x="8725268" y="2106164"/>
                </a:lnTo>
                <a:lnTo>
                  <a:pt x="0" y="210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942464" y="4938040"/>
            <a:ext cx="6563604" cy="1925161"/>
          </a:xfrm>
          <a:prstGeom prst="rect">
            <a:avLst/>
          </a:prstGeom>
        </p:spPr>
        <p:txBody>
          <a:bodyPr anchor="t" rtlCol="false" tIns="0" lIns="0" bIns="0" rIns="0">
            <a:spAutoFit/>
          </a:bodyPr>
          <a:lstStyle/>
          <a:p>
            <a:pPr algn="just" marL="395369" indent="-197685" lvl="1">
              <a:lnSpc>
                <a:spcPts val="2563"/>
              </a:lnSpc>
              <a:spcBef>
                <a:spcPct val="0"/>
              </a:spcBef>
              <a:buFont typeface="Arial"/>
              <a:buChar char="•"/>
            </a:pPr>
            <a:r>
              <a:rPr lang="en-US" sz="1831">
                <a:solidFill>
                  <a:srgbClr val="022C5E"/>
                </a:solidFill>
                <a:latin typeface="Canva Sans"/>
                <a:ea typeface="Canva Sans"/>
                <a:cs typeface="Canva Sans"/>
                <a:sym typeface="Canva Sans"/>
              </a:rPr>
              <a:t>E</a:t>
            </a:r>
            <a:r>
              <a:rPr lang="en-US" sz="1831">
                <a:solidFill>
                  <a:srgbClr val="022C5E"/>
                </a:solidFill>
                <a:latin typeface="Canva Sans"/>
                <a:ea typeface="Canva Sans"/>
                <a:cs typeface="Canva Sans"/>
                <a:sym typeface="Canva Sans"/>
              </a:rPr>
              <a:t>ach GEM strain reacts specifically to pollutants like heavy metals, pesticides, or hydrocarbons, emitting fluorescence.</a:t>
            </a:r>
          </a:p>
          <a:p>
            <a:pPr algn="just" marL="395369" indent="-197685" lvl="1">
              <a:lnSpc>
                <a:spcPts val="2563"/>
              </a:lnSpc>
              <a:spcBef>
                <a:spcPct val="0"/>
              </a:spcBef>
              <a:buFont typeface="Arial"/>
              <a:buChar char="•"/>
            </a:pPr>
            <a:r>
              <a:rPr lang="en-US" sz="1831">
                <a:solidFill>
                  <a:srgbClr val="022C5E"/>
                </a:solidFill>
                <a:latin typeface="Canva Sans"/>
                <a:ea typeface="Canva Sans"/>
                <a:cs typeface="Canva Sans"/>
                <a:sym typeface="Canva Sans"/>
              </a:rPr>
              <a:t>The fluorescence intensity is directly correlated with the pollutant concentration in the water.</a:t>
            </a:r>
          </a:p>
          <a:p>
            <a:pPr algn="just">
              <a:lnSpc>
                <a:spcPts val="2563"/>
              </a:lnSpc>
              <a:spcBef>
                <a:spcPct val="0"/>
              </a:spcBef>
            </a:pPr>
          </a:p>
        </p:txBody>
      </p:sp>
      <p:sp>
        <p:nvSpPr>
          <p:cNvPr name="AutoShape 10" id="10"/>
          <p:cNvSpPr/>
          <p:nvPr/>
        </p:nvSpPr>
        <p:spPr>
          <a:xfrm>
            <a:off x="8476091" y="6476214"/>
            <a:ext cx="0" cy="1132759"/>
          </a:xfrm>
          <a:prstGeom prst="line">
            <a:avLst/>
          </a:prstGeom>
          <a:ln cap="flat" w="38100">
            <a:solidFill>
              <a:srgbClr val="000000"/>
            </a:solidFill>
            <a:prstDash val="sysDot"/>
            <a:headEnd type="none" len="sm" w="sm"/>
            <a:tailEnd type="triangle" len="med" w="lg"/>
          </a:ln>
        </p:spPr>
      </p:sp>
      <p:sp>
        <p:nvSpPr>
          <p:cNvPr name="Freeform 11" id="11"/>
          <p:cNvSpPr/>
          <p:nvPr/>
        </p:nvSpPr>
        <p:spPr>
          <a:xfrm flipH="false" flipV="false" rot="0">
            <a:off x="4730101" y="7608973"/>
            <a:ext cx="7491980" cy="1808465"/>
          </a:xfrm>
          <a:custGeom>
            <a:avLst/>
            <a:gdLst/>
            <a:ahLst/>
            <a:cxnLst/>
            <a:rect r="r" b="b" t="t" l="l"/>
            <a:pathLst>
              <a:path h="1808465" w="7491980">
                <a:moveTo>
                  <a:pt x="0" y="0"/>
                </a:moveTo>
                <a:lnTo>
                  <a:pt x="7491980" y="0"/>
                </a:lnTo>
                <a:lnTo>
                  <a:pt x="7491980" y="1808465"/>
                </a:lnTo>
                <a:lnTo>
                  <a:pt x="0" y="1808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5908574" y="7844276"/>
            <a:ext cx="5230992" cy="1128806"/>
          </a:xfrm>
          <a:prstGeom prst="rect">
            <a:avLst/>
          </a:prstGeom>
        </p:spPr>
        <p:txBody>
          <a:bodyPr anchor="t" rtlCol="false" tIns="0" lIns="0" bIns="0" rIns="0">
            <a:spAutoFit/>
          </a:bodyPr>
          <a:lstStyle/>
          <a:p>
            <a:pPr algn="just">
              <a:lnSpc>
                <a:spcPts val="2266"/>
              </a:lnSpc>
              <a:spcBef>
                <a:spcPct val="0"/>
              </a:spcBef>
            </a:pPr>
            <a:r>
              <a:rPr lang="en-US" sz="1618">
                <a:solidFill>
                  <a:srgbClr val="022C5E"/>
                </a:solidFill>
                <a:latin typeface="Canva Sans"/>
                <a:ea typeface="Canva Sans"/>
                <a:cs typeface="Canva Sans"/>
                <a:sym typeface="Canva Sans"/>
              </a:rPr>
              <a:t>Continuous Monitoring: Fluorescence sensors continuously measure the intensity and color of the emitted light, providing real-time data on pollutant levels.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7976" y="673330"/>
            <a:ext cx="9334784" cy="3647638"/>
          </a:xfrm>
          <a:custGeom>
            <a:avLst/>
            <a:gdLst/>
            <a:ahLst/>
            <a:cxnLst/>
            <a:rect r="r" b="b" t="t" l="l"/>
            <a:pathLst>
              <a:path h="3647638" w="9334784">
                <a:moveTo>
                  <a:pt x="0" y="0"/>
                </a:moveTo>
                <a:lnTo>
                  <a:pt x="9334784" y="0"/>
                </a:lnTo>
                <a:lnTo>
                  <a:pt x="9334784" y="3647637"/>
                </a:lnTo>
                <a:lnTo>
                  <a:pt x="0" y="3647637"/>
                </a:lnTo>
                <a:lnTo>
                  <a:pt x="0" y="0"/>
                </a:lnTo>
                <a:close/>
              </a:path>
            </a:pathLst>
          </a:custGeom>
          <a:blipFill>
            <a:blip r:embed="rId4"/>
            <a:stretch>
              <a:fillRect l="0" t="0" r="-4550" b="0"/>
            </a:stretch>
          </a:blipFill>
          <a:ln w="38100" cap="sq">
            <a:solidFill>
              <a:srgbClr val="000000"/>
            </a:solidFill>
            <a:prstDash val="solid"/>
            <a:miter/>
          </a:ln>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11</a:t>
            </a:r>
          </a:p>
        </p:txBody>
      </p:sp>
      <p:sp>
        <p:nvSpPr>
          <p:cNvPr name="Freeform 5" id="5"/>
          <p:cNvSpPr/>
          <p:nvPr/>
        </p:nvSpPr>
        <p:spPr>
          <a:xfrm flipH="false" flipV="false" rot="0">
            <a:off x="3516452" y="4905893"/>
            <a:ext cx="11255095" cy="4150316"/>
          </a:xfrm>
          <a:custGeom>
            <a:avLst/>
            <a:gdLst/>
            <a:ahLst/>
            <a:cxnLst/>
            <a:rect r="r" b="b" t="t" l="l"/>
            <a:pathLst>
              <a:path h="4150316" w="11255095">
                <a:moveTo>
                  <a:pt x="0" y="0"/>
                </a:moveTo>
                <a:lnTo>
                  <a:pt x="11255096" y="0"/>
                </a:lnTo>
                <a:lnTo>
                  <a:pt x="11255096" y="4150317"/>
                </a:lnTo>
                <a:lnTo>
                  <a:pt x="0" y="4150317"/>
                </a:lnTo>
                <a:lnTo>
                  <a:pt x="0" y="0"/>
                </a:lnTo>
                <a:close/>
              </a:path>
            </a:pathLst>
          </a:custGeom>
          <a:blipFill>
            <a:blip r:embed="rId5"/>
            <a:stretch>
              <a:fillRect l="0" t="0" r="0" b="0"/>
            </a:stretch>
          </a:blipFill>
          <a:ln w="38100" cap="sq">
            <a:solidFill>
              <a:srgbClr val="000000"/>
            </a:solidFill>
            <a:prstDash val="solid"/>
            <a:miter/>
          </a:ln>
        </p:spPr>
      </p:sp>
      <p:sp>
        <p:nvSpPr>
          <p:cNvPr name="Freeform 6" id="6"/>
          <p:cNvSpPr/>
          <p:nvPr/>
        </p:nvSpPr>
        <p:spPr>
          <a:xfrm flipH="false" flipV="false" rot="0">
            <a:off x="10745453" y="949436"/>
            <a:ext cx="5527546" cy="3095425"/>
          </a:xfrm>
          <a:custGeom>
            <a:avLst/>
            <a:gdLst/>
            <a:ahLst/>
            <a:cxnLst/>
            <a:rect r="r" b="b" t="t" l="l"/>
            <a:pathLst>
              <a:path h="3095425" w="5527546">
                <a:moveTo>
                  <a:pt x="0" y="0"/>
                </a:moveTo>
                <a:lnTo>
                  <a:pt x="5527546" y="0"/>
                </a:lnTo>
                <a:lnTo>
                  <a:pt x="5527546" y="3095425"/>
                </a:lnTo>
                <a:lnTo>
                  <a:pt x="0" y="3095425"/>
                </a:lnTo>
                <a:lnTo>
                  <a:pt x="0" y="0"/>
                </a:lnTo>
                <a:close/>
              </a:path>
            </a:pathLst>
          </a:custGeom>
          <a:blipFill>
            <a:blip r:embed="rId6"/>
            <a:stretch>
              <a:fillRect l="0" t="0" r="0" b="0"/>
            </a:stretch>
          </a:blipFill>
          <a:ln w="38100" cap="sq">
            <a:solidFill>
              <a:srgbClr val="000000"/>
            </a:solid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2598" y="2011841"/>
            <a:ext cx="11488604" cy="5389200"/>
          </a:xfrm>
          <a:custGeom>
            <a:avLst/>
            <a:gdLst/>
            <a:ahLst/>
            <a:cxnLst/>
            <a:rect r="r" b="b" t="t" l="l"/>
            <a:pathLst>
              <a:path h="5389200" w="11488604">
                <a:moveTo>
                  <a:pt x="0" y="0"/>
                </a:moveTo>
                <a:lnTo>
                  <a:pt x="11488605" y="0"/>
                </a:lnTo>
                <a:lnTo>
                  <a:pt x="11488605" y="5389200"/>
                </a:lnTo>
                <a:lnTo>
                  <a:pt x="0" y="5389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28575" cap="sq">
            <a:solidFill>
              <a:srgbClr val="000000"/>
            </a:solidFill>
            <a:prstDash val="solid"/>
            <a:miter/>
          </a:ln>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12</a:t>
            </a:r>
          </a:p>
        </p:txBody>
      </p:sp>
      <p:sp>
        <p:nvSpPr>
          <p:cNvPr name="TextBox 5" id="5"/>
          <p:cNvSpPr txBox="true"/>
          <p:nvPr/>
        </p:nvSpPr>
        <p:spPr>
          <a:xfrm rot="0">
            <a:off x="-294096" y="952500"/>
            <a:ext cx="18269886" cy="720979"/>
          </a:xfrm>
          <a:prstGeom prst="rect">
            <a:avLst/>
          </a:prstGeom>
        </p:spPr>
        <p:txBody>
          <a:bodyPr anchor="t" rtlCol="false" tIns="0" lIns="0" bIns="0" rIns="0">
            <a:spAutoFit/>
          </a:bodyPr>
          <a:lstStyle/>
          <a:p>
            <a:pPr algn="ctr">
              <a:lnSpc>
                <a:spcPts val="5935"/>
              </a:lnSpc>
              <a:spcBef>
                <a:spcPct val="0"/>
              </a:spcBef>
            </a:pPr>
            <a:r>
              <a:rPr lang="en-US" b="true" sz="4239">
                <a:solidFill>
                  <a:srgbClr val="022C5E"/>
                </a:solidFill>
                <a:latin typeface="Canva Sans Bold"/>
                <a:ea typeface="Canva Sans Bold"/>
                <a:cs typeface="Canva Sans Bold"/>
                <a:sym typeface="Canva Sans Bold"/>
              </a:rPr>
              <a:t> Step 2 : Data Analysis and Threshold Comparison</a:t>
            </a:r>
          </a:p>
        </p:txBody>
      </p:sp>
      <p:sp>
        <p:nvSpPr>
          <p:cNvPr name="TextBox 6" id="6"/>
          <p:cNvSpPr txBox="true"/>
          <p:nvPr/>
        </p:nvSpPr>
        <p:spPr>
          <a:xfrm rot="0">
            <a:off x="3626703" y="2602764"/>
            <a:ext cx="10428288" cy="4150204"/>
          </a:xfrm>
          <a:prstGeom prst="rect">
            <a:avLst/>
          </a:prstGeom>
        </p:spPr>
        <p:txBody>
          <a:bodyPr anchor="t" rtlCol="false" tIns="0" lIns="0" bIns="0" rIns="0">
            <a:spAutoFit/>
          </a:bodyPr>
          <a:lstStyle/>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Data Analysis: Fluorescence intensity is processed in real-time.</a:t>
            </a:r>
          </a:p>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Threshold Comparison: The system compares the data to predefined pollutant thresholds:</a:t>
            </a:r>
          </a:p>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If pollutants are below threshold, water is directed to the effluent monitoring chamber.</a:t>
            </a:r>
          </a:p>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If pollutants exceed threshold, water moves to the degradation partition.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2598" y="2011841"/>
            <a:ext cx="11488604" cy="5389200"/>
          </a:xfrm>
          <a:custGeom>
            <a:avLst/>
            <a:gdLst/>
            <a:ahLst/>
            <a:cxnLst/>
            <a:rect r="r" b="b" t="t" l="l"/>
            <a:pathLst>
              <a:path h="5389200" w="11488604">
                <a:moveTo>
                  <a:pt x="0" y="0"/>
                </a:moveTo>
                <a:lnTo>
                  <a:pt x="11488605" y="0"/>
                </a:lnTo>
                <a:lnTo>
                  <a:pt x="11488605" y="5389200"/>
                </a:lnTo>
                <a:lnTo>
                  <a:pt x="0" y="5389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28575" cap="sq">
            <a:solidFill>
              <a:srgbClr val="000000"/>
            </a:solidFill>
            <a:prstDash val="solid"/>
            <a:miter/>
          </a:ln>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13</a:t>
            </a:r>
          </a:p>
        </p:txBody>
      </p:sp>
      <p:sp>
        <p:nvSpPr>
          <p:cNvPr name="TextBox 5" id="5"/>
          <p:cNvSpPr txBox="true"/>
          <p:nvPr/>
        </p:nvSpPr>
        <p:spPr>
          <a:xfrm rot="0">
            <a:off x="-294096" y="952500"/>
            <a:ext cx="18269886" cy="720979"/>
          </a:xfrm>
          <a:prstGeom prst="rect">
            <a:avLst/>
          </a:prstGeom>
        </p:spPr>
        <p:txBody>
          <a:bodyPr anchor="t" rtlCol="false" tIns="0" lIns="0" bIns="0" rIns="0">
            <a:spAutoFit/>
          </a:bodyPr>
          <a:lstStyle/>
          <a:p>
            <a:pPr algn="ctr">
              <a:lnSpc>
                <a:spcPts val="5935"/>
              </a:lnSpc>
              <a:spcBef>
                <a:spcPct val="0"/>
              </a:spcBef>
            </a:pPr>
            <a:r>
              <a:rPr lang="en-US" b="true" sz="4239">
                <a:solidFill>
                  <a:srgbClr val="022C5E"/>
                </a:solidFill>
                <a:latin typeface="Canva Sans Bold"/>
                <a:ea typeface="Canva Sans Bold"/>
                <a:cs typeface="Canva Sans Bold"/>
                <a:sym typeface="Canva Sans Bold"/>
              </a:rPr>
              <a:t> Step 2 : Data Analysis and Threshold Comparison</a:t>
            </a:r>
          </a:p>
        </p:txBody>
      </p:sp>
      <p:sp>
        <p:nvSpPr>
          <p:cNvPr name="TextBox 6" id="6"/>
          <p:cNvSpPr txBox="true"/>
          <p:nvPr/>
        </p:nvSpPr>
        <p:spPr>
          <a:xfrm rot="0">
            <a:off x="3626703" y="2602764"/>
            <a:ext cx="10428288" cy="4150204"/>
          </a:xfrm>
          <a:prstGeom prst="rect">
            <a:avLst/>
          </a:prstGeom>
        </p:spPr>
        <p:txBody>
          <a:bodyPr anchor="t" rtlCol="false" tIns="0" lIns="0" bIns="0" rIns="0">
            <a:spAutoFit/>
          </a:bodyPr>
          <a:lstStyle/>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Data Analysis: Fluorescence intensity is processed in real-time.</a:t>
            </a:r>
          </a:p>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Threshold Comparison: The system compares the data to predefined pollutant thresholds:</a:t>
            </a:r>
          </a:p>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If pollutants are below threshold, water is directed to the effluent monitoring chamber.</a:t>
            </a:r>
          </a:p>
          <a:p>
            <a:pPr algn="just" marL="636167" indent="-318083" lvl="1">
              <a:lnSpc>
                <a:spcPts val="4125"/>
              </a:lnSpc>
              <a:buFont typeface="Arial"/>
              <a:buChar char="•"/>
            </a:pPr>
            <a:r>
              <a:rPr lang="en-US" sz="2946">
                <a:solidFill>
                  <a:srgbClr val="022C5E"/>
                </a:solidFill>
                <a:latin typeface="Canva Sans"/>
                <a:ea typeface="Canva Sans"/>
                <a:cs typeface="Canva Sans"/>
                <a:sym typeface="Canva Sans"/>
              </a:rPr>
              <a:t>If pollutants exceed threshold, water moves to the degradation partition.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790576" y="9258300"/>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8544" y="2322990"/>
            <a:ext cx="5301436" cy="2188047"/>
          </a:xfrm>
          <a:custGeom>
            <a:avLst/>
            <a:gdLst/>
            <a:ahLst/>
            <a:cxnLst/>
            <a:rect r="r" b="b" t="t" l="l"/>
            <a:pathLst>
              <a:path h="2188047" w="5301436">
                <a:moveTo>
                  <a:pt x="0" y="0"/>
                </a:moveTo>
                <a:lnTo>
                  <a:pt x="5301436" y="0"/>
                </a:lnTo>
                <a:lnTo>
                  <a:pt x="5301436" y="2188047"/>
                </a:lnTo>
                <a:lnTo>
                  <a:pt x="0" y="2188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330136" y="2322990"/>
            <a:ext cx="5301436" cy="2223607"/>
            <a:chOff x="0" y="0"/>
            <a:chExt cx="7068582" cy="2964810"/>
          </a:xfrm>
        </p:grpSpPr>
        <p:sp>
          <p:nvSpPr>
            <p:cNvPr name="Freeform 5" id="5"/>
            <p:cNvSpPr/>
            <p:nvPr/>
          </p:nvSpPr>
          <p:spPr>
            <a:xfrm flipH="false" flipV="false" rot="0">
              <a:off x="0" y="0"/>
              <a:ext cx="7068582" cy="2964810"/>
            </a:xfrm>
            <a:custGeom>
              <a:avLst/>
              <a:gdLst/>
              <a:ahLst/>
              <a:cxnLst/>
              <a:rect r="r" b="b" t="t" l="l"/>
              <a:pathLst>
                <a:path h="2964810" w="7068582">
                  <a:moveTo>
                    <a:pt x="0" y="0"/>
                  </a:moveTo>
                  <a:lnTo>
                    <a:pt x="7068582" y="0"/>
                  </a:lnTo>
                  <a:lnTo>
                    <a:pt x="7068582" y="2964810"/>
                  </a:lnTo>
                  <a:lnTo>
                    <a:pt x="0" y="2964810"/>
                  </a:lnTo>
                  <a:lnTo>
                    <a:pt x="0" y="0"/>
                  </a:lnTo>
                  <a:close/>
                </a:path>
              </a:pathLst>
            </a:custGeom>
            <a:blipFill>
              <a:blip r:embed="rId4">
                <a:extLst>
                  <a:ext uri="{96DAC541-7B7A-43D3-8B79-37D633B846F1}">
                    <asvg:svgBlip xmlns:asvg="http://schemas.microsoft.com/office/drawing/2016/SVG/main" r:embed="rId5"/>
                  </a:ext>
                </a:extLst>
              </a:blip>
              <a:stretch>
                <a:fillRect l="-812" t="0" r="-812" b="0"/>
              </a:stretch>
            </a:blipFill>
          </p:spPr>
        </p:sp>
        <p:sp>
          <p:nvSpPr>
            <p:cNvPr name="TextBox 6" id="6"/>
            <p:cNvSpPr txBox="true"/>
            <p:nvPr/>
          </p:nvSpPr>
          <p:spPr>
            <a:xfrm rot="0">
              <a:off x="540765" y="370653"/>
              <a:ext cx="5987052" cy="2367280"/>
            </a:xfrm>
            <a:prstGeom prst="rect">
              <a:avLst/>
            </a:prstGeom>
          </p:spPr>
          <p:txBody>
            <a:bodyPr anchor="t" rtlCol="false" tIns="0" lIns="0" bIns="0" rIns="0">
              <a:spAutoFit/>
            </a:bodyPr>
            <a:lstStyle/>
            <a:p>
              <a:pPr algn="ctr">
                <a:lnSpc>
                  <a:spcPts val="3079"/>
                </a:lnSpc>
              </a:pPr>
              <a:r>
                <a:rPr lang="en-US" sz="2199">
                  <a:solidFill>
                    <a:srgbClr val="FFFFFF"/>
                  </a:solidFill>
                  <a:latin typeface="Hobo"/>
                  <a:ea typeface="Hobo"/>
                  <a:cs typeface="Hobo"/>
                  <a:sym typeface="Hobo"/>
                </a:rPr>
                <a:t>GEM INTRODUCTION IN BATCHES</a:t>
              </a:r>
            </a:p>
            <a:p>
              <a:pPr algn="ctr">
                <a:lnSpc>
                  <a:spcPts val="2800"/>
                </a:lnSpc>
              </a:pPr>
            </a:p>
            <a:p>
              <a:pPr algn="l">
                <a:lnSpc>
                  <a:spcPts val="2800"/>
                </a:lnSpc>
              </a:pPr>
              <a:r>
                <a:rPr lang="en-US" sz="2000">
                  <a:solidFill>
                    <a:srgbClr val="FFFFFF"/>
                  </a:solidFill>
                  <a:latin typeface="Hobo"/>
                  <a:ea typeface="Hobo"/>
                  <a:cs typeface="Hobo"/>
                  <a:sym typeface="Hobo"/>
                </a:rPr>
                <a:t>Degrading GEMs are added to break down pollutants.</a:t>
              </a:r>
            </a:p>
            <a:p>
              <a:pPr algn="l">
                <a:lnSpc>
                  <a:spcPts val="2800"/>
                </a:lnSpc>
                <a:spcBef>
                  <a:spcPct val="0"/>
                </a:spcBef>
              </a:pPr>
            </a:p>
          </p:txBody>
        </p:sp>
      </p:grpSp>
      <p:sp>
        <p:nvSpPr>
          <p:cNvPr name="Freeform 7" id="7"/>
          <p:cNvSpPr/>
          <p:nvPr/>
        </p:nvSpPr>
        <p:spPr>
          <a:xfrm flipH="false" flipV="false" rot="0">
            <a:off x="12279273" y="2322990"/>
            <a:ext cx="5301436" cy="2188047"/>
          </a:xfrm>
          <a:custGeom>
            <a:avLst/>
            <a:gdLst/>
            <a:ahLst/>
            <a:cxnLst/>
            <a:rect r="r" b="b" t="t" l="l"/>
            <a:pathLst>
              <a:path h="2188047" w="5301436">
                <a:moveTo>
                  <a:pt x="0" y="0"/>
                </a:moveTo>
                <a:lnTo>
                  <a:pt x="5301436" y="0"/>
                </a:lnTo>
                <a:lnTo>
                  <a:pt x="5301436" y="2188047"/>
                </a:lnTo>
                <a:lnTo>
                  <a:pt x="0" y="2188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330990" y="5774678"/>
            <a:ext cx="5301436" cy="2188047"/>
          </a:xfrm>
          <a:custGeom>
            <a:avLst/>
            <a:gdLst/>
            <a:ahLst/>
            <a:cxnLst/>
            <a:rect r="r" b="b" t="t" l="l"/>
            <a:pathLst>
              <a:path h="2188047" w="5301436">
                <a:moveTo>
                  <a:pt x="0" y="0"/>
                </a:moveTo>
                <a:lnTo>
                  <a:pt x="5301436" y="0"/>
                </a:lnTo>
                <a:lnTo>
                  <a:pt x="5301436" y="2188048"/>
                </a:lnTo>
                <a:lnTo>
                  <a:pt x="0" y="2188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330136" y="5790645"/>
            <a:ext cx="5301436" cy="2188047"/>
          </a:xfrm>
          <a:custGeom>
            <a:avLst/>
            <a:gdLst/>
            <a:ahLst/>
            <a:cxnLst/>
            <a:rect r="r" b="b" t="t" l="l"/>
            <a:pathLst>
              <a:path h="2188047" w="5301436">
                <a:moveTo>
                  <a:pt x="0" y="0"/>
                </a:moveTo>
                <a:lnTo>
                  <a:pt x="5301437" y="0"/>
                </a:lnTo>
                <a:lnTo>
                  <a:pt x="5301437" y="2188047"/>
                </a:lnTo>
                <a:lnTo>
                  <a:pt x="0" y="2188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78544" y="5790645"/>
            <a:ext cx="5301436" cy="2188047"/>
          </a:xfrm>
          <a:custGeom>
            <a:avLst/>
            <a:gdLst/>
            <a:ahLst/>
            <a:cxnLst/>
            <a:rect r="r" b="b" t="t" l="l"/>
            <a:pathLst>
              <a:path h="2188047" w="5301436">
                <a:moveTo>
                  <a:pt x="0" y="0"/>
                </a:moveTo>
                <a:lnTo>
                  <a:pt x="5301436" y="0"/>
                </a:lnTo>
                <a:lnTo>
                  <a:pt x="5301436" y="2188047"/>
                </a:lnTo>
                <a:lnTo>
                  <a:pt x="0" y="2188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274406" y="1843884"/>
            <a:ext cx="1468547" cy="736109"/>
          </a:xfrm>
          <a:custGeom>
            <a:avLst/>
            <a:gdLst/>
            <a:ahLst/>
            <a:cxnLst/>
            <a:rect r="r" b="b" t="t" l="l"/>
            <a:pathLst>
              <a:path h="736109" w="1468547">
                <a:moveTo>
                  <a:pt x="0" y="0"/>
                </a:moveTo>
                <a:lnTo>
                  <a:pt x="1468548" y="0"/>
                </a:lnTo>
                <a:lnTo>
                  <a:pt x="1468548" y="736109"/>
                </a:lnTo>
                <a:lnTo>
                  <a:pt x="0" y="736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14</a:t>
            </a:r>
          </a:p>
        </p:txBody>
      </p:sp>
      <p:sp>
        <p:nvSpPr>
          <p:cNvPr name="TextBox 13" id="13"/>
          <p:cNvSpPr txBox="true"/>
          <p:nvPr/>
        </p:nvSpPr>
        <p:spPr>
          <a:xfrm rot="0">
            <a:off x="-294096" y="952500"/>
            <a:ext cx="18269886" cy="720979"/>
          </a:xfrm>
          <a:prstGeom prst="rect">
            <a:avLst/>
          </a:prstGeom>
        </p:spPr>
        <p:txBody>
          <a:bodyPr anchor="t" rtlCol="false" tIns="0" lIns="0" bIns="0" rIns="0">
            <a:spAutoFit/>
          </a:bodyPr>
          <a:lstStyle/>
          <a:p>
            <a:pPr algn="ctr">
              <a:lnSpc>
                <a:spcPts val="5935"/>
              </a:lnSpc>
              <a:spcBef>
                <a:spcPct val="0"/>
              </a:spcBef>
            </a:pPr>
            <a:r>
              <a:rPr lang="en-US" b="true" sz="4239">
                <a:solidFill>
                  <a:srgbClr val="022C5E"/>
                </a:solidFill>
                <a:latin typeface="Canva Sans Bold"/>
                <a:ea typeface="Canva Sans Bold"/>
                <a:cs typeface="Canva Sans Bold"/>
                <a:sym typeface="Canva Sans Bold"/>
              </a:rPr>
              <a:t> Step 3 : Pollutant Degradation in Degradation Partition</a:t>
            </a:r>
          </a:p>
        </p:txBody>
      </p:sp>
      <p:sp>
        <p:nvSpPr>
          <p:cNvPr name="TextBox 14" id="14"/>
          <p:cNvSpPr txBox="true"/>
          <p:nvPr/>
        </p:nvSpPr>
        <p:spPr>
          <a:xfrm rot="0">
            <a:off x="561485" y="2581929"/>
            <a:ext cx="4490289" cy="2923032"/>
          </a:xfrm>
          <a:prstGeom prst="rect">
            <a:avLst/>
          </a:prstGeom>
        </p:spPr>
        <p:txBody>
          <a:bodyPr anchor="t" rtlCol="false" tIns="0" lIns="0" bIns="0" rIns="0">
            <a:spAutoFit/>
          </a:bodyPr>
          <a:lstStyle/>
          <a:p>
            <a:pPr algn="ctr">
              <a:lnSpc>
                <a:spcPts val="2800"/>
              </a:lnSpc>
            </a:pPr>
            <a:r>
              <a:rPr lang="en-US" sz="2000">
                <a:solidFill>
                  <a:srgbClr val="FFFFFF"/>
                </a:solidFill>
                <a:latin typeface="Hobo"/>
                <a:ea typeface="Hobo"/>
                <a:cs typeface="Hobo"/>
                <a:sym typeface="Hobo"/>
              </a:rPr>
              <a:t>WATER ENTERS DEGRADATION CHAMBER</a:t>
            </a:r>
          </a:p>
          <a:p>
            <a:pPr algn="ctr">
              <a:lnSpc>
                <a:spcPts val="2800"/>
              </a:lnSpc>
            </a:pPr>
          </a:p>
          <a:p>
            <a:pPr algn="l" marL="431801" indent="-215900" lvl="1">
              <a:lnSpc>
                <a:spcPts val="2800"/>
              </a:lnSpc>
              <a:buFont typeface="Arial"/>
              <a:buChar char="•"/>
            </a:pPr>
            <a:r>
              <a:rPr lang="en-US" sz="2000">
                <a:solidFill>
                  <a:srgbClr val="FFFFFF"/>
                </a:solidFill>
                <a:latin typeface="Hobo"/>
                <a:ea typeface="Hobo"/>
                <a:cs typeface="Hobo"/>
                <a:sym typeface="Hobo"/>
              </a:rPr>
              <a:t>Polluted water moves from Detection Partition to Degradation Partition.</a:t>
            </a:r>
          </a:p>
          <a:p>
            <a:pPr algn="ctr">
              <a:lnSpc>
                <a:spcPts val="4676"/>
              </a:lnSpc>
            </a:pPr>
          </a:p>
          <a:p>
            <a:pPr algn="ctr">
              <a:lnSpc>
                <a:spcPts val="4676"/>
              </a:lnSpc>
              <a:spcBef>
                <a:spcPct val="0"/>
              </a:spcBef>
            </a:pPr>
          </a:p>
        </p:txBody>
      </p:sp>
      <p:sp>
        <p:nvSpPr>
          <p:cNvPr name="TextBox 15" id="15"/>
          <p:cNvSpPr txBox="true"/>
          <p:nvPr/>
        </p:nvSpPr>
        <p:spPr>
          <a:xfrm rot="0">
            <a:off x="12684846" y="2541893"/>
            <a:ext cx="4490289" cy="2137410"/>
          </a:xfrm>
          <a:prstGeom prst="rect">
            <a:avLst/>
          </a:prstGeom>
        </p:spPr>
        <p:txBody>
          <a:bodyPr anchor="t" rtlCol="false" tIns="0" lIns="0" bIns="0" rIns="0">
            <a:spAutoFit/>
          </a:bodyPr>
          <a:lstStyle/>
          <a:p>
            <a:pPr algn="ctr">
              <a:lnSpc>
                <a:spcPts val="3079"/>
              </a:lnSpc>
            </a:pPr>
            <a:r>
              <a:rPr lang="en-US" sz="2199">
                <a:solidFill>
                  <a:srgbClr val="FFFFFF"/>
                </a:solidFill>
                <a:latin typeface="Hobo"/>
                <a:ea typeface="Hobo"/>
                <a:cs typeface="Hobo"/>
                <a:sym typeface="Hobo"/>
              </a:rPr>
              <a:t>MICROPERMEABLE FILTER</a:t>
            </a:r>
          </a:p>
          <a:p>
            <a:pPr algn="ctr">
              <a:lnSpc>
                <a:spcPts val="2800"/>
              </a:lnSpc>
            </a:pPr>
          </a:p>
          <a:p>
            <a:pPr algn="l">
              <a:lnSpc>
                <a:spcPts val="2800"/>
              </a:lnSpc>
            </a:pPr>
            <a:r>
              <a:rPr lang="en-US" sz="2000">
                <a:solidFill>
                  <a:srgbClr val="FFFFFF"/>
                </a:solidFill>
                <a:latin typeface="Hobo"/>
                <a:ea typeface="Hobo"/>
                <a:cs typeface="Hobo"/>
                <a:sym typeface="Hobo"/>
              </a:rPr>
              <a:t>Separates Detection and Degradation partitions, allowing only water and pollutants through.</a:t>
            </a:r>
          </a:p>
          <a:p>
            <a:pPr algn="l">
              <a:lnSpc>
                <a:spcPts val="2800"/>
              </a:lnSpc>
              <a:spcBef>
                <a:spcPct val="0"/>
              </a:spcBef>
            </a:pPr>
          </a:p>
        </p:txBody>
      </p:sp>
      <p:sp>
        <p:nvSpPr>
          <p:cNvPr name="TextBox 16" id="16"/>
          <p:cNvSpPr txBox="true"/>
          <p:nvPr/>
        </p:nvSpPr>
        <p:spPr>
          <a:xfrm rot="0">
            <a:off x="12736564" y="6039393"/>
            <a:ext cx="4490289" cy="2489835"/>
          </a:xfrm>
          <a:prstGeom prst="rect">
            <a:avLst/>
          </a:prstGeom>
        </p:spPr>
        <p:txBody>
          <a:bodyPr anchor="t" rtlCol="false" tIns="0" lIns="0" bIns="0" rIns="0">
            <a:spAutoFit/>
          </a:bodyPr>
          <a:lstStyle/>
          <a:p>
            <a:pPr algn="ctr">
              <a:lnSpc>
                <a:spcPts val="3079"/>
              </a:lnSpc>
            </a:pPr>
            <a:r>
              <a:rPr lang="en-US" sz="2199">
                <a:solidFill>
                  <a:srgbClr val="FFFFFF"/>
                </a:solidFill>
                <a:latin typeface="Hobo"/>
                <a:ea typeface="Hobo"/>
                <a:cs typeface="Hobo"/>
                <a:sym typeface="Hobo"/>
              </a:rPr>
              <a:t>Flow Control</a:t>
            </a:r>
          </a:p>
          <a:p>
            <a:pPr algn="ctr">
              <a:lnSpc>
                <a:spcPts val="2800"/>
              </a:lnSpc>
            </a:pPr>
          </a:p>
          <a:p>
            <a:pPr algn="l">
              <a:lnSpc>
                <a:spcPts val="2800"/>
              </a:lnSpc>
            </a:pPr>
            <a:r>
              <a:rPr lang="en-US" sz="2000">
                <a:solidFill>
                  <a:srgbClr val="FFFFFF"/>
                </a:solidFill>
                <a:latin typeface="Hobo"/>
                <a:ea typeface="Hobo"/>
                <a:cs typeface="Hobo"/>
                <a:sym typeface="Hobo"/>
              </a:rPr>
              <a:t>Flow valves regulate water movement for optimal exposure to GEMs.</a:t>
            </a:r>
          </a:p>
          <a:p>
            <a:pPr algn="ctr">
              <a:lnSpc>
                <a:spcPts val="2800"/>
              </a:lnSpc>
            </a:pPr>
          </a:p>
          <a:p>
            <a:pPr algn="ctr">
              <a:lnSpc>
                <a:spcPts val="2800"/>
              </a:lnSpc>
            </a:pPr>
          </a:p>
          <a:p>
            <a:pPr algn="l">
              <a:lnSpc>
                <a:spcPts val="2800"/>
              </a:lnSpc>
              <a:spcBef>
                <a:spcPct val="0"/>
              </a:spcBef>
            </a:pPr>
          </a:p>
        </p:txBody>
      </p:sp>
      <p:sp>
        <p:nvSpPr>
          <p:cNvPr name="TextBox 17" id="17"/>
          <p:cNvSpPr txBox="true"/>
          <p:nvPr/>
        </p:nvSpPr>
        <p:spPr>
          <a:xfrm rot="0">
            <a:off x="6735710" y="6039393"/>
            <a:ext cx="4490289" cy="2489835"/>
          </a:xfrm>
          <a:prstGeom prst="rect">
            <a:avLst/>
          </a:prstGeom>
        </p:spPr>
        <p:txBody>
          <a:bodyPr anchor="t" rtlCol="false" tIns="0" lIns="0" bIns="0" rIns="0">
            <a:spAutoFit/>
          </a:bodyPr>
          <a:lstStyle/>
          <a:p>
            <a:pPr algn="ctr">
              <a:lnSpc>
                <a:spcPts val="3079"/>
              </a:lnSpc>
            </a:pPr>
            <a:r>
              <a:rPr lang="en-US" sz="2199">
                <a:solidFill>
                  <a:srgbClr val="FFFFFF"/>
                </a:solidFill>
                <a:latin typeface="Hobo"/>
                <a:ea typeface="Hobo"/>
                <a:cs typeface="Hobo"/>
                <a:sym typeface="Hobo"/>
              </a:rPr>
              <a:t>Pollutant Breakdown</a:t>
            </a:r>
          </a:p>
          <a:p>
            <a:pPr algn="ctr">
              <a:lnSpc>
                <a:spcPts val="2800"/>
              </a:lnSpc>
            </a:pPr>
          </a:p>
          <a:p>
            <a:pPr algn="l">
              <a:lnSpc>
                <a:spcPts val="2800"/>
              </a:lnSpc>
            </a:pPr>
            <a:r>
              <a:rPr lang="en-US" sz="2000">
                <a:solidFill>
                  <a:srgbClr val="FFFFFF"/>
                </a:solidFill>
                <a:latin typeface="Hobo"/>
                <a:ea typeface="Hobo"/>
                <a:cs typeface="Hobo"/>
                <a:sym typeface="Hobo"/>
              </a:rPr>
              <a:t>Degrading GEMs metabolize pollutants, reducing their concentration.</a:t>
            </a:r>
          </a:p>
          <a:p>
            <a:pPr algn="ctr">
              <a:lnSpc>
                <a:spcPts val="2800"/>
              </a:lnSpc>
            </a:pPr>
          </a:p>
          <a:p>
            <a:pPr algn="ctr">
              <a:lnSpc>
                <a:spcPts val="2800"/>
              </a:lnSpc>
            </a:pPr>
          </a:p>
          <a:p>
            <a:pPr algn="l">
              <a:lnSpc>
                <a:spcPts val="2800"/>
              </a:lnSpc>
              <a:spcBef>
                <a:spcPct val="0"/>
              </a:spcBef>
            </a:pPr>
          </a:p>
        </p:txBody>
      </p:sp>
      <p:sp>
        <p:nvSpPr>
          <p:cNvPr name="TextBox 18" id="18"/>
          <p:cNvSpPr txBox="true"/>
          <p:nvPr/>
        </p:nvSpPr>
        <p:spPr>
          <a:xfrm rot="0">
            <a:off x="784117" y="6039393"/>
            <a:ext cx="4490289" cy="1934845"/>
          </a:xfrm>
          <a:prstGeom prst="rect">
            <a:avLst/>
          </a:prstGeom>
        </p:spPr>
        <p:txBody>
          <a:bodyPr anchor="t" rtlCol="false" tIns="0" lIns="0" bIns="0" rIns="0">
            <a:spAutoFit/>
          </a:bodyPr>
          <a:lstStyle/>
          <a:p>
            <a:pPr algn="l">
              <a:lnSpc>
                <a:spcPts val="3079"/>
              </a:lnSpc>
            </a:pPr>
            <a:r>
              <a:rPr lang="en-US" sz="2199">
                <a:solidFill>
                  <a:srgbClr val="FFFFFF"/>
                </a:solidFill>
                <a:latin typeface="Hobo"/>
                <a:ea typeface="Hobo"/>
                <a:cs typeface="Hobo"/>
                <a:sym typeface="Hobo"/>
              </a:rPr>
              <a:t>Water Exits for Final Treatment</a:t>
            </a:r>
          </a:p>
          <a:p>
            <a:pPr algn="l">
              <a:lnSpc>
                <a:spcPts val="3079"/>
              </a:lnSpc>
            </a:pPr>
          </a:p>
          <a:p>
            <a:pPr algn="l">
              <a:lnSpc>
                <a:spcPts val="3079"/>
              </a:lnSpc>
            </a:pPr>
            <a:r>
              <a:rPr lang="en-US" sz="2199">
                <a:solidFill>
                  <a:srgbClr val="FFFFFF"/>
                </a:solidFill>
                <a:latin typeface="Hobo"/>
                <a:ea typeface="Hobo"/>
                <a:cs typeface="Hobo"/>
                <a:sym typeface="Hobo"/>
              </a:rPr>
              <a:t>Cleaned water moves to the next stage for quality assurance.</a:t>
            </a:r>
          </a:p>
          <a:p>
            <a:pPr algn="l">
              <a:lnSpc>
                <a:spcPts val="3079"/>
              </a:lnSpc>
              <a:spcBef>
                <a:spcPct val="0"/>
              </a:spcBef>
            </a:pPr>
          </a:p>
        </p:txBody>
      </p:sp>
      <p:sp>
        <p:nvSpPr>
          <p:cNvPr name="Freeform 19" id="19"/>
          <p:cNvSpPr/>
          <p:nvPr/>
        </p:nvSpPr>
        <p:spPr>
          <a:xfrm flipH="false" flipV="false" rot="0">
            <a:off x="11268016" y="1954935"/>
            <a:ext cx="1468547" cy="736109"/>
          </a:xfrm>
          <a:custGeom>
            <a:avLst/>
            <a:gdLst/>
            <a:ahLst/>
            <a:cxnLst/>
            <a:rect r="r" b="b" t="t" l="l"/>
            <a:pathLst>
              <a:path h="736109" w="1468547">
                <a:moveTo>
                  <a:pt x="0" y="0"/>
                </a:moveTo>
                <a:lnTo>
                  <a:pt x="1468548" y="0"/>
                </a:lnTo>
                <a:lnTo>
                  <a:pt x="1468548" y="736109"/>
                </a:lnTo>
                <a:lnTo>
                  <a:pt x="0" y="736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5477348">
            <a:off x="14918584" y="4775445"/>
            <a:ext cx="1468547" cy="736109"/>
          </a:xfrm>
          <a:custGeom>
            <a:avLst/>
            <a:gdLst/>
            <a:ahLst/>
            <a:cxnLst/>
            <a:rect r="r" b="b" t="t" l="l"/>
            <a:pathLst>
              <a:path h="736109" w="1468547">
                <a:moveTo>
                  <a:pt x="0" y="0"/>
                </a:moveTo>
                <a:lnTo>
                  <a:pt x="1468547" y="0"/>
                </a:lnTo>
                <a:lnTo>
                  <a:pt x="1468547" y="736110"/>
                </a:lnTo>
                <a:lnTo>
                  <a:pt x="0" y="736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10726743">
            <a:off x="11149137" y="7747267"/>
            <a:ext cx="1527724" cy="765772"/>
          </a:xfrm>
          <a:custGeom>
            <a:avLst/>
            <a:gdLst/>
            <a:ahLst/>
            <a:cxnLst/>
            <a:rect r="r" b="b" t="t" l="l"/>
            <a:pathLst>
              <a:path h="765772" w="1527724">
                <a:moveTo>
                  <a:pt x="0" y="0"/>
                </a:moveTo>
                <a:lnTo>
                  <a:pt x="1527724" y="0"/>
                </a:lnTo>
                <a:lnTo>
                  <a:pt x="1527724" y="765772"/>
                </a:lnTo>
                <a:lnTo>
                  <a:pt x="0" y="765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10726743">
            <a:off x="5059759" y="7747267"/>
            <a:ext cx="1527724" cy="765772"/>
          </a:xfrm>
          <a:custGeom>
            <a:avLst/>
            <a:gdLst/>
            <a:ahLst/>
            <a:cxnLst/>
            <a:rect r="r" b="b" t="t" l="l"/>
            <a:pathLst>
              <a:path h="765772" w="1527724">
                <a:moveTo>
                  <a:pt x="0" y="0"/>
                </a:moveTo>
                <a:lnTo>
                  <a:pt x="1527724" y="0"/>
                </a:lnTo>
                <a:lnTo>
                  <a:pt x="1527724" y="765772"/>
                </a:lnTo>
                <a:lnTo>
                  <a:pt x="0" y="765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AutoShape 2" id="2"/>
          <p:cNvSpPr/>
          <p:nvPr/>
        </p:nvSpPr>
        <p:spPr>
          <a:xfrm>
            <a:off x="9163050" y="3302529"/>
            <a:ext cx="0" cy="1132759"/>
          </a:xfrm>
          <a:prstGeom prst="line">
            <a:avLst/>
          </a:prstGeom>
          <a:ln cap="flat" w="38100">
            <a:solidFill>
              <a:srgbClr val="000000"/>
            </a:solidFill>
            <a:prstDash val="sysDot"/>
            <a:headEnd type="none" len="sm" w="sm"/>
            <a:tailEnd type="triangle" len="med" w="lg"/>
          </a:ln>
        </p:spPr>
      </p:sp>
      <p:sp>
        <p:nvSpPr>
          <p:cNvPr name="Freeform 3" id="3"/>
          <p:cNvSpPr/>
          <p:nvPr/>
        </p:nvSpPr>
        <p:spPr>
          <a:xfrm flipH="false" flipV="false" rot="0">
            <a:off x="-991408" y="8303047"/>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677265" y="1492707"/>
            <a:ext cx="8532953" cy="2358198"/>
            <a:chOff x="0" y="0"/>
            <a:chExt cx="11377270" cy="3144264"/>
          </a:xfrm>
        </p:grpSpPr>
        <p:sp>
          <p:nvSpPr>
            <p:cNvPr name="Freeform 5" id="5"/>
            <p:cNvSpPr/>
            <p:nvPr/>
          </p:nvSpPr>
          <p:spPr>
            <a:xfrm flipH="false" flipV="false" rot="0">
              <a:off x="0" y="0"/>
              <a:ext cx="11377270" cy="3144264"/>
            </a:xfrm>
            <a:custGeom>
              <a:avLst/>
              <a:gdLst/>
              <a:ahLst/>
              <a:cxnLst/>
              <a:rect r="r" b="b" t="t" l="l"/>
              <a:pathLst>
                <a:path h="3144264" w="11377270">
                  <a:moveTo>
                    <a:pt x="0" y="0"/>
                  </a:moveTo>
                  <a:lnTo>
                    <a:pt x="11377270" y="0"/>
                  </a:lnTo>
                  <a:lnTo>
                    <a:pt x="11377270" y="3144264"/>
                  </a:lnTo>
                  <a:lnTo>
                    <a:pt x="0" y="31442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0811" y="507007"/>
              <a:ext cx="10255649" cy="1536778"/>
            </a:xfrm>
            <a:prstGeom prst="rect">
              <a:avLst/>
            </a:prstGeom>
          </p:spPr>
          <p:txBody>
            <a:bodyPr anchor="t" rtlCol="false" tIns="0" lIns="0" bIns="0" rIns="0">
              <a:spAutoFit/>
            </a:bodyPr>
            <a:lstStyle/>
            <a:p>
              <a:pPr algn="just">
                <a:lnSpc>
                  <a:spcPts val="3129"/>
                </a:lnSpc>
                <a:spcBef>
                  <a:spcPct val="0"/>
                </a:spcBef>
              </a:pPr>
              <a:r>
                <a:rPr lang="en-US" sz="2235">
                  <a:solidFill>
                    <a:srgbClr val="022C5E"/>
                  </a:solidFill>
                  <a:latin typeface="Canva Sans"/>
                  <a:ea typeface="Canva Sans"/>
                  <a:cs typeface="Canva Sans"/>
                  <a:sym typeface="Canva Sans"/>
                </a:rPr>
                <a:t>Water is directed to the effluent monitoring chamber, where quality sensors(pH, turbidity, and chemical sensors) check the final water quality.</a:t>
              </a:r>
            </a:p>
          </p:txBody>
        </p:sp>
      </p:grpSp>
      <p:sp>
        <p:nvSpPr>
          <p:cNvPr name="Freeform 7" id="7"/>
          <p:cNvSpPr/>
          <p:nvPr/>
        </p:nvSpPr>
        <p:spPr>
          <a:xfrm flipH="false" flipV="false" rot="0">
            <a:off x="7052419" y="4435288"/>
            <a:ext cx="4159066" cy="1905608"/>
          </a:xfrm>
          <a:custGeom>
            <a:avLst/>
            <a:gdLst/>
            <a:ahLst/>
            <a:cxnLst/>
            <a:rect r="r" b="b" t="t" l="l"/>
            <a:pathLst>
              <a:path h="1905608" w="4159066">
                <a:moveTo>
                  <a:pt x="0" y="0"/>
                </a:moveTo>
                <a:lnTo>
                  <a:pt x="4159066" y="0"/>
                </a:lnTo>
                <a:lnTo>
                  <a:pt x="4159066" y="1905609"/>
                </a:lnTo>
                <a:lnTo>
                  <a:pt x="0" y="1905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15</a:t>
            </a:r>
          </a:p>
        </p:txBody>
      </p:sp>
      <p:sp>
        <p:nvSpPr>
          <p:cNvPr name="TextBox 9" id="9"/>
          <p:cNvSpPr txBox="true"/>
          <p:nvPr/>
        </p:nvSpPr>
        <p:spPr>
          <a:xfrm rot="0">
            <a:off x="-9017522" y="8356567"/>
            <a:ext cx="11765062" cy="2344039"/>
          </a:xfrm>
          <a:prstGeom prst="rect">
            <a:avLst/>
          </a:prstGeom>
        </p:spPr>
        <p:txBody>
          <a:bodyPr anchor="t" rtlCol="false" tIns="0" lIns="0" bIns="0" rIns="0">
            <a:spAutoFit/>
          </a:bodyPr>
          <a:lstStyle/>
          <a:p>
            <a:pPr algn="just">
              <a:lnSpc>
                <a:spcPts val="4676"/>
              </a:lnSpc>
              <a:spcBef>
                <a:spcPct val="0"/>
              </a:spcBef>
            </a:pPr>
            <a:r>
              <a:rPr lang="en-US" sz="3340">
                <a:solidFill>
                  <a:srgbClr val="022C5E"/>
                </a:solidFill>
                <a:latin typeface="Canva Sans"/>
                <a:ea typeface="Canva Sans"/>
                <a:cs typeface="Canva Sans"/>
                <a:sym typeface="Canva Sans"/>
              </a:rPr>
              <a:t>Effluent Quality Monitoring</a:t>
            </a:r>
          </a:p>
          <a:p>
            <a:pPr algn="just">
              <a:lnSpc>
                <a:spcPts val="4676"/>
              </a:lnSpc>
              <a:spcBef>
                <a:spcPct val="0"/>
              </a:spcBef>
            </a:pPr>
            <a:r>
              <a:rPr lang="en-US" sz="3340">
                <a:solidFill>
                  <a:srgbClr val="022C5E"/>
                </a:solidFill>
                <a:latin typeface="Canva Sans"/>
                <a:ea typeface="Canva Sans"/>
                <a:cs typeface="Canva Sans"/>
                <a:sym typeface="Canva Sans"/>
              </a:rPr>
              <a:t>Effluent Monitoring: </a:t>
            </a:r>
          </a:p>
          <a:p>
            <a:pPr algn="just">
              <a:lnSpc>
                <a:spcPts val="4676"/>
              </a:lnSpc>
              <a:spcBef>
                <a:spcPct val="0"/>
              </a:spcBef>
            </a:pPr>
            <a:r>
              <a:rPr lang="en-US" sz="3340">
                <a:solidFill>
                  <a:srgbClr val="022C5E"/>
                </a:solidFill>
                <a:latin typeface="Canva Sans"/>
                <a:ea typeface="Canva Sans"/>
                <a:cs typeface="Canva Sans"/>
                <a:sym typeface="Canva Sans"/>
              </a:rPr>
              <a:t>, </a:t>
            </a:r>
          </a:p>
          <a:p>
            <a:pPr algn="just">
              <a:lnSpc>
                <a:spcPts val="4676"/>
              </a:lnSpc>
              <a:spcBef>
                <a:spcPct val="0"/>
              </a:spcBef>
            </a:pPr>
            <a:r>
              <a:rPr lang="en-US" sz="3340">
                <a:solidFill>
                  <a:srgbClr val="022C5E"/>
                </a:solidFill>
                <a:latin typeface="Canva Sans"/>
                <a:ea typeface="Canva Sans"/>
                <a:cs typeface="Canva Sans"/>
                <a:sym typeface="Canva Sans"/>
              </a:rPr>
              <a:t>If pollutants remain, it is redirected for further treatment.</a:t>
            </a:r>
          </a:p>
        </p:txBody>
      </p:sp>
      <p:sp>
        <p:nvSpPr>
          <p:cNvPr name="TextBox 10" id="10"/>
          <p:cNvSpPr txBox="true"/>
          <p:nvPr/>
        </p:nvSpPr>
        <p:spPr>
          <a:xfrm rot="0">
            <a:off x="-294096" y="672655"/>
            <a:ext cx="18269886" cy="645414"/>
          </a:xfrm>
          <a:prstGeom prst="rect">
            <a:avLst/>
          </a:prstGeom>
        </p:spPr>
        <p:txBody>
          <a:bodyPr anchor="t" rtlCol="false" tIns="0" lIns="0" bIns="0" rIns="0">
            <a:spAutoFit/>
          </a:bodyPr>
          <a:lstStyle/>
          <a:p>
            <a:pPr algn="ctr">
              <a:lnSpc>
                <a:spcPts val="5376"/>
              </a:lnSpc>
              <a:spcBef>
                <a:spcPct val="0"/>
              </a:spcBef>
            </a:pPr>
            <a:r>
              <a:rPr lang="en-US" b="true" sz="3840">
                <a:solidFill>
                  <a:srgbClr val="022C5E"/>
                </a:solidFill>
                <a:latin typeface="Canva Sans Bold"/>
                <a:ea typeface="Canva Sans Bold"/>
                <a:cs typeface="Canva Sans Bold"/>
                <a:sym typeface="Canva Sans Bold"/>
              </a:rPr>
              <a:t> Step 4 : Effluent Monitoring and Final Quality Check</a:t>
            </a:r>
          </a:p>
        </p:txBody>
      </p:sp>
      <p:sp>
        <p:nvSpPr>
          <p:cNvPr name="TextBox 11" id="11"/>
          <p:cNvSpPr txBox="true"/>
          <p:nvPr/>
        </p:nvSpPr>
        <p:spPr>
          <a:xfrm rot="0">
            <a:off x="7637889" y="4969389"/>
            <a:ext cx="3012223" cy="771778"/>
          </a:xfrm>
          <a:prstGeom prst="rect">
            <a:avLst/>
          </a:prstGeom>
        </p:spPr>
        <p:txBody>
          <a:bodyPr anchor="t" rtlCol="false" tIns="0" lIns="0" bIns="0" rIns="0">
            <a:spAutoFit/>
          </a:bodyPr>
          <a:lstStyle/>
          <a:p>
            <a:pPr algn="ctr">
              <a:lnSpc>
                <a:spcPts val="3136"/>
              </a:lnSpc>
              <a:spcBef>
                <a:spcPct val="0"/>
              </a:spcBef>
            </a:pPr>
            <a:r>
              <a:rPr lang="en-US" b="true" sz="2240">
                <a:solidFill>
                  <a:srgbClr val="022C5E"/>
                </a:solidFill>
                <a:latin typeface="Canva Sans Bold"/>
                <a:ea typeface="Canva Sans Bold"/>
                <a:cs typeface="Canva Sans Bold"/>
                <a:sym typeface="Canva Sans Bold"/>
              </a:rPr>
              <a:t>If the water meets quality standards</a:t>
            </a:r>
          </a:p>
        </p:txBody>
      </p:sp>
      <p:sp>
        <p:nvSpPr>
          <p:cNvPr name="AutoShape 12" id="12"/>
          <p:cNvSpPr/>
          <p:nvPr/>
        </p:nvSpPr>
        <p:spPr>
          <a:xfrm>
            <a:off x="9131952" y="6340897"/>
            <a:ext cx="0" cy="742975"/>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6031961" y="7207696"/>
            <a:ext cx="6199981" cy="381253"/>
          </a:xfrm>
          <a:prstGeom prst="rect">
            <a:avLst/>
          </a:prstGeom>
        </p:spPr>
        <p:txBody>
          <a:bodyPr anchor="t" rtlCol="false" tIns="0" lIns="0" bIns="0" rIns="0">
            <a:spAutoFit/>
          </a:bodyPr>
          <a:lstStyle/>
          <a:p>
            <a:pPr algn="ctr">
              <a:lnSpc>
                <a:spcPts val="3136"/>
              </a:lnSpc>
              <a:spcBef>
                <a:spcPct val="0"/>
              </a:spcBef>
            </a:pPr>
            <a:r>
              <a:rPr lang="en-US" b="true" sz="2240">
                <a:solidFill>
                  <a:srgbClr val="022C5E"/>
                </a:solidFill>
                <a:latin typeface="Canva Sans Bold"/>
                <a:ea typeface="Canva Sans Bold"/>
                <a:cs typeface="Canva Sans Bold"/>
                <a:sym typeface="Canva Sans Bold"/>
              </a:rPr>
              <a:t>it is released into the environment or stored.</a:t>
            </a:r>
          </a:p>
        </p:txBody>
      </p:sp>
      <p:sp>
        <p:nvSpPr>
          <p:cNvPr name="AutoShape 14" id="14"/>
          <p:cNvSpPr/>
          <p:nvPr/>
        </p:nvSpPr>
        <p:spPr>
          <a:xfrm flipV="true">
            <a:off x="11211485" y="5379091"/>
            <a:ext cx="1998733" cy="28052"/>
          </a:xfrm>
          <a:prstGeom prst="line">
            <a:avLst/>
          </a:prstGeom>
          <a:ln cap="flat" w="38100">
            <a:solidFill>
              <a:srgbClr val="000000"/>
            </a:solidFill>
            <a:prstDash val="solid"/>
            <a:headEnd type="none" len="sm" w="sm"/>
            <a:tailEnd type="arrow" len="sm" w="med"/>
          </a:ln>
        </p:spPr>
      </p:sp>
      <p:sp>
        <p:nvSpPr>
          <p:cNvPr name="TextBox 15" id="15"/>
          <p:cNvSpPr txBox="true"/>
          <p:nvPr/>
        </p:nvSpPr>
        <p:spPr>
          <a:xfrm rot="0">
            <a:off x="13210218" y="4969389"/>
            <a:ext cx="3685381" cy="1162303"/>
          </a:xfrm>
          <a:prstGeom prst="rect">
            <a:avLst/>
          </a:prstGeom>
        </p:spPr>
        <p:txBody>
          <a:bodyPr anchor="t" rtlCol="false" tIns="0" lIns="0" bIns="0" rIns="0">
            <a:spAutoFit/>
          </a:bodyPr>
          <a:lstStyle/>
          <a:p>
            <a:pPr algn="ctr">
              <a:lnSpc>
                <a:spcPts val="3136"/>
              </a:lnSpc>
              <a:spcBef>
                <a:spcPct val="0"/>
              </a:spcBef>
            </a:pPr>
            <a:r>
              <a:rPr lang="en-US" b="true" sz="2240">
                <a:solidFill>
                  <a:srgbClr val="022C5E"/>
                </a:solidFill>
                <a:latin typeface="Canva Sans Bold"/>
                <a:ea typeface="Canva Sans Bold"/>
                <a:cs typeface="Canva Sans Bold"/>
                <a:sym typeface="Canva Sans Bold"/>
              </a:rPr>
              <a:t>It is redirected to degradation partition in chamber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0697" y="3048253"/>
            <a:ext cx="14326607" cy="4322320"/>
          </a:xfrm>
          <a:prstGeom prst="rect">
            <a:avLst/>
          </a:prstGeom>
        </p:spPr>
        <p:txBody>
          <a:bodyPr anchor="t" rtlCol="false" tIns="0" lIns="0" bIns="0" rIns="0">
            <a:spAutoFit/>
          </a:bodyPr>
          <a:lstStyle/>
          <a:p>
            <a:pPr algn="l" marL="664951" indent="-332476" lvl="1">
              <a:lnSpc>
                <a:spcPts val="4311"/>
              </a:lnSpc>
              <a:buFont typeface="Arial"/>
              <a:buChar char="•"/>
            </a:pPr>
            <a:r>
              <a:rPr lang="en-US" sz="3079">
                <a:solidFill>
                  <a:srgbClr val="022C5E"/>
                </a:solidFill>
                <a:latin typeface="Open Sans"/>
                <a:ea typeface="Open Sans"/>
                <a:cs typeface="Open Sans"/>
                <a:sym typeface="Open Sans"/>
              </a:rPr>
              <a:t>SDG 6: Clean Water and Sanitation – Promotes access to safe water by treating polluted sources.</a:t>
            </a:r>
          </a:p>
          <a:p>
            <a:pPr algn="l" marL="664951" indent="-332476" lvl="1">
              <a:lnSpc>
                <a:spcPts val="4311"/>
              </a:lnSpc>
              <a:buFont typeface="Arial"/>
              <a:buChar char="•"/>
            </a:pPr>
            <a:r>
              <a:rPr lang="en-US" sz="3079">
                <a:solidFill>
                  <a:srgbClr val="022C5E"/>
                </a:solidFill>
                <a:latin typeface="Open Sans"/>
                <a:ea typeface="Open Sans"/>
                <a:cs typeface="Open Sans"/>
                <a:sym typeface="Open Sans"/>
              </a:rPr>
              <a:t>SDG 12: Responsible Consumption and Production – Encourages water reuse and minimizes waste.</a:t>
            </a:r>
          </a:p>
          <a:p>
            <a:pPr algn="l">
              <a:lnSpc>
                <a:spcPts val="4311"/>
              </a:lnSpc>
            </a:pPr>
          </a:p>
          <a:p>
            <a:pPr algn="l">
              <a:lnSpc>
                <a:spcPts val="4311"/>
              </a:lnSpc>
            </a:pPr>
            <a:r>
              <a:rPr lang="en-US" sz="3079">
                <a:solidFill>
                  <a:srgbClr val="022C5E"/>
                </a:solidFill>
                <a:latin typeface="Open Sans"/>
                <a:ea typeface="Open Sans"/>
                <a:cs typeface="Open Sans"/>
                <a:sym typeface="Open Sans"/>
              </a:rPr>
              <a:t>“</a:t>
            </a:r>
            <a:r>
              <a:rPr lang="en-US" sz="3079">
                <a:solidFill>
                  <a:srgbClr val="022C5E"/>
                </a:solidFill>
                <a:latin typeface="Open Sans"/>
                <a:ea typeface="Open Sans"/>
                <a:cs typeface="Open Sans"/>
                <a:sym typeface="Open Sans"/>
              </a:rPr>
              <a:t>By addressing these goals, we’re not just solving a problem but contributing to a global mission of sustainability and environmental restoration.”</a:t>
            </a:r>
          </a:p>
          <a:p>
            <a:pPr algn="l">
              <a:lnSpc>
                <a:spcPts val="4311"/>
              </a:lnSpc>
            </a:pPr>
          </a:p>
        </p:txBody>
      </p:sp>
      <p:sp>
        <p:nvSpPr>
          <p:cNvPr name="Freeform 4" id="4"/>
          <p:cNvSpPr/>
          <p:nvPr/>
        </p:nvSpPr>
        <p:spPr>
          <a:xfrm flipH="false" flipV="false" rot="0">
            <a:off x="1028700" y="495909"/>
            <a:ext cx="6473481" cy="2212753"/>
          </a:xfrm>
          <a:custGeom>
            <a:avLst/>
            <a:gdLst/>
            <a:ahLst/>
            <a:cxnLst/>
            <a:rect r="r" b="b" t="t" l="l"/>
            <a:pathLst>
              <a:path h="2212753" w="6473481">
                <a:moveTo>
                  <a:pt x="0" y="0"/>
                </a:moveTo>
                <a:lnTo>
                  <a:pt x="6473481" y="0"/>
                </a:lnTo>
                <a:lnTo>
                  <a:pt x="6473481" y="2212754"/>
                </a:lnTo>
                <a:lnTo>
                  <a:pt x="0" y="2212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38944" y="962025"/>
            <a:ext cx="6652993" cy="1349816"/>
          </a:xfrm>
          <a:prstGeom prst="rect">
            <a:avLst/>
          </a:prstGeom>
        </p:spPr>
        <p:txBody>
          <a:bodyPr anchor="t" rtlCol="false" tIns="0" lIns="0" bIns="0" rIns="0">
            <a:spAutoFit/>
          </a:bodyPr>
          <a:lstStyle/>
          <a:p>
            <a:pPr algn="ctr">
              <a:lnSpc>
                <a:spcPts val="5444"/>
              </a:lnSpc>
            </a:pPr>
            <a:r>
              <a:rPr lang="en-US" sz="3888">
                <a:solidFill>
                  <a:srgbClr val="022C5E"/>
                </a:solidFill>
                <a:latin typeface="Hobo"/>
                <a:ea typeface="Hobo"/>
                <a:cs typeface="Hobo"/>
                <a:sym typeface="Hobo"/>
              </a:rPr>
              <a:t>Alignment with Sustainable Development Goals </a:t>
            </a:r>
          </a:p>
        </p:txBody>
      </p:sp>
      <p:sp>
        <p:nvSpPr>
          <p:cNvPr name="TextBox 6" id="6"/>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TextBox 2" id="2"/>
          <p:cNvSpPr txBox="true"/>
          <p:nvPr/>
        </p:nvSpPr>
        <p:spPr>
          <a:xfrm rot="0">
            <a:off x="939441" y="464537"/>
            <a:ext cx="5560493" cy="564163"/>
          </a:xfrm>
          <a:prstGeom prst="rect">
            <a:avLst/>
          </a:prstGeom>
        </p:spPr>
        <p:txBody>
          <a:bodyPr anchor="t" rtlCol="false" tIns="0" lIns="0" bIns="0" rIns="0">
            <a:spAutoFit/>
          </a:bodyPr>
          <a:lstStyle/>
          <a:p>
            <a:pPr algn="ctr">
              <a:lnSpc>
                <a:spcPts val="4604"/>
              </a:lnSpc>
            </a:pPr>
            <a:r>
              <a:rPr lang="en-US" sz="3288">
                <a:solidFill>
                  <a:srgbClr val="022C5E"/>
                </a:solidFill>
                <a:latin typeface="Hobo"/>
                <a:ea typeface="Hobo"/>
                <a:cs typeface="Hobo"/>
                <a:sym typeface="Hobo"/>
              </a:rPr>
              <a:t>Unique Value Proposition</a:t>
            </a:r>
          </a:p>
        </p:txBody>
      </p:sp>
      <p:sp>
        <p:nvSpPr>
          <p:cNvPr name="TextBox 3" id="3"/>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17</a:t>
            </a:r>
          </a:p>
        </p:txBody>
      </p:sp>
      <p:grpSp>
        <p:nvGrpSpPr>
          <p:cNvPr name="Group 4" id="4"/>
          <p:cNvGrpSpPr/>
          <p:nvPr/>
        </p:nvGrpSpPr>
        <p:grpSpPr>
          <a:xfrm rot="0">
            <a:off x="2255978" y="1745604"/>
            <a:ext cx="3887595" cy="7563462"/>
            <a:chOff x="0" y="0"/>
            <a:chExt cx="5183460" cy="10084616"/>
          </a:xfrm>
        </p:grpSpPr>
        <p:sp>
          <p:nvSpPr>
            <p:cNvPr name="Freeform 5" id="5"/>
            <p:cNvSpPr/>
            <p:nvPr/>
          </p:nvSpPr>
          <p:spPr>
            <a:xfrm flipH="false" flipV="false" rot="0">
              <a:off x="327322" y="0"/>
              <a:ext cx="4856138" cy="2613485"/>
            </a:xfrm>
            <a:custGeom>
              <a:avLst/>
              <a:gdLst/>
              <a:ahLst/>
              <a:cxnLst/>
              <a:rect r="r" b="b" t="t" l="l"/>
              <a:pathLst>
                <a:path h="2613485" w="4856138">
                  <a:moveTo>
                    <a:pt x="0" y="0"/>
                  </a:moveTo>
                  <a:lnTo>
                    <a:pt x="4856138" y="0"/>
                  </a:lnTo>
                  <a:lnTo>
                    <a:pt x="4856138" y="2613485"/>
                  </a:lnTo>
                  <a:lnTo>
                    <a:pt x="0" y="2613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28410" y="657746"/>
              <a:ext cx="4526641" cy="1250368"/>
            </a:xfrm>
            <a:prstGeom prst="rect">
              <a:avLst/>
            </a:prstGeom>
          </p:spPr>
          <p:txBody>
            <a:bodyPr anchor="t" rtlCol="false" tIns="0" lIns="0" bIns="0" rIns="0">
              <a:spAutoFit/>
            </a:bodyPr>
            <a:lstStyle/>
            <a:p>
              <a:pPr algn="ctr">
                <a:lnSpc>
                  <a:spcPts val="3830"/>
                </a:lnSpc>
              </a:pPr>
              <a:r>
                <a:rPr lang="en-US" sz="2735">
                  <a:solidFill>
                    <a:srgbClr val="EFFAFF"/>
                  </a:solidFill>
                  <a:latin typeface="Hobo"/>
                  <a:ea typeface="Hobo"/>
                  <a:cs typeface="Hobo"/>
                  <a:sym typeface="Hobo"/>
                </a:rPr>
                <a:t>REAL TIME </a:t>
              </a:r>
            </a:p>
            <a:p>
              <a:pPr algn="ctr">
                <a:lnSpc>
                  <a:spcPts val="3830"/>
                </a:lnSpc>
              </a:pPr>
              <a:r>
                <a:rPr lang="en-US" sz="2735">
                  <a:solidFill>
                    <a:srgbClr val="EFFAFF"/>
                  </a:solidFill>
                  <a:latin typeface="Hobo"/>
                  <a:ea typeface="Hobo"/>
                  <a:cs typeface="Hobo"/>
                  <a:sym typeface="Hobo"/>
                </a:rPr>
                <a:t>DETECTION</a:t>
              </a:r>
            </a:p>
          </p:txBody>
        </p:sp>
        <p:sp>
          <p:nvSpPr>
            <p:cNvPr name="TextBox 7" id="7"/>
            <p:cNvSpPr txBox="true"/>
            <p:nvPr/>
          </p:nvSpPr>
          <p:spPr>
            <a:xfrm rot="0">
              <a:off x="0" y="3056225"/>
              <a:ext cx="5183460" cy="7028392"/>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Hobo"/>
                  <a:ea typeface="Hobo"/>
                  <a:cs typeface="Hobo"/>
                  <a:sym typeface="Hobo"/>
                </a:rPr>
                <a:t>Immediate identification of pollutants through fluorescent signals generated by Genetically Engineered Microbes (GEMs).</a:t>
              </a:r>
            </a:p>
            <a:p>
              <a:pPr algn="l" marL="431801" indent="-215900" lvl="1">
                <a:lnSpc>
                  <a:spcPts val="2800"/>
                </a:lnSpc>
                <a:buFont typeface="Arial"/>
                <a:buChar char="•"/>
              </a:pPr>
              <a:r>
                <a:rPr lang="en-US" sz="2000">
                  <a:solidFill>
                    <a:srgbClr val="000000"/>
                  </a:solidFill>
                  <a:latin typeface="Hobo"/>
                  <a:ea typeface="Hobo"/>
                  <a:cs typeface="Hobo"/>
                  <a:sym typeface="Hobo"/>
                </a:rPr>
                <a:t>These signals provide precise data on pollutant type and concentration, allowing for real-time adjustments to treatment protocols.</a:t>
              </a:r>
            </a:p>
            <a:p>
              <a:pPr algn="l" marL="431801" indent="-215900" lvl="1">
                <a:lnSpc>
                  <a:spcPts val="2800"/>
                </a:lnSpc>
                <a:buFont typeface="Arial"/>
                <a:buChar char="•"/>
              </a:pPr>
              <a:r>
                <a:rPr lang="en-US" sz="2000">
                  <a:solidFill>
                    <a:srgbClr val="000000"/>
                  </a:solidFill>
                  <a:latin typeface="Hobo"/>
                  <a:ea typeface="Hobo"/>
                  <a:cs typeface="Hobo"/>
                  <a:sym typeface="Hobo"/>
                </a:rPr>
                <a:t>Eliminates the need for external laboratory testing, reducing response times and operational delays.</a:t>
              </a:r>
            </a:p>
            <a:p>
              <a:pPr algn="l">
                <a:lnSpc>
                  <a:spcPts val="2800"/>
                </a:lnSpc>
              </a:pPr>
            </a:p>
          </p:txBody>
        </p:sp>
      </p:grpSp>
      <p:sp>
        <p:nvSpPr>
          <p:cNvPr name="Freeform 8" id="8"/>
          <p:cNvSpPr/>
          <p:nvPr/>
        </p:nvSpPr>
        <p:spPr>
          <a:xfrm flipH="false" flipV="false" rot="0">
            <a:off x="-612058" y="9480517"/>
            <a:ext cx="20905105" cy="11022691"/>
          </a:xfrm>
          <a:custGeom>
            <a:avLst/>
            <a:gdLst/>
            <a:ahLst/>
            <a:cxnLst/>
            <a:rect r="r" b="b" t="t" l="l"/>
            <a:pathLst>
              <a:path h="11022691" w="20905105">
                <a:moveTo>
                  <a:pt x="0" y="0"/>
                </a:moveTo>
                <a:lnTo>
                  <a:pt x="20905104" y="0"/>
                </a:lnTo>
                <a:lnTo>
                  <a:pt x="20905104" y="11022691"/>
                </a:lnTo>
                <a:lnTo>
                  <a:pt x="0" y="11022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6736200" y="1745604"/>
            <a:ext cx="4364651" cy="7945344"/>
            <a:chOff x="0" y="0"/>
            <a:chExt cx="5819535" cy="10593792"/>
          </a:xfrm>
        </p:grpSpPr>
        <p:sp>
          <p:nvSpPr>
            <p:cNvPr name="Freeform 10" id="10"/>
            <p:cNvSpPr/>
            <p:nvPr/>
          </p:nvSpPr>
          <p:spPr>
            <a:xfrm flipH="false" flipV="false" rot="0">
              <a:off x="397186" y="0"/>
              <a:ext cx="4775902" cy="2570304"/>
            </a:xfrm>
            <a:custGeom>
              <a:avLst/>
              <a:gdLst/>
              <a:ahLst/>
              <a:cxnLst/>
              <a:rect r="r" b="b" t="t" l="l"/>
              <a:pathLst>
                <a:path h="2570304" w="4775902">
                  <a:moveTo>
                    <a:pt x="0" y="0"/>
                  </a:moveTo>
                  <a:lnTo>
                    <a:pt x="4775902" y="0"/>
                  </a:lnTo>
                  <a:lnTo>
                    <a:pt x="4775902" y="2570304"/>
                  </a:lnTo>
                  <a:lnTo>
                    <a:pt x="0" y="2570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46447" y="695660"/>
              <a:ext cx="4526641" cy="1131358"/>
            </a:xfrm>
            <a:prstGeom prst="rect">
              <a:avLst/>
            </a:prstGeom>
          </p:spPr>
          <p:txBody>
            <a:bodyPr anchor="t" rtlCol="false" tIns="0" lIns="0" bIns="0" rIns="0">
              <a:spAutoFit/>
            </a:bodyPr>
            <a:lstStyle/>
            <a:p>
              <a:pPr algn="ctr">
                <a:lnSpc>
                  <a:spcPts val="3499"/>
                </a:lnSpc>
              </a:pPr>
              <a:r>
                <a:rPr lang="en-US" sz="2499">
                  <a:solidFill>
                    <a:srgbClr val="EFFAFF"/>
                  </a:solidFill>
                  <a:latin typeface="Hobo"/>
                  <a:ea typeface="Hobo"/>
                  <a:cs typeface="Hobo"/>
                  <a:sym typeface="Hobo"/>
                </a:rPr>
                <a:t>TARGETED</a:t>
              </a:r>
            </a:p>
            <a:p>
              <a:pPr algn="ctr">
                <a:lnSpc>
                  <a:spcPts val="3499"/>
                </a:lnSpc>
              </a:pPr>
              <a:r>
                <a:rPr lang="en-US" sz="2499">
                  <a:solidFill>
                    <a:srgbClr val="EFFAFF"/>
                  </a:solidFill>
                  <a:latin typeface="Hobo"/>
                  <a:ea typeface="Hobo"/>
                  <a:cs typeface="Hobo"/>
                  <a:sym typeface="Hobo"/>
                </a:rPr>
                <a:t>DEGRADATION</a:t>
              </a:r>
            </a:p>
          </p:txBody>
        </p:sp>
        <p:sp>
          <p:nvSpPr>
            <p:cNvPr name="TextBox 12" id="12"/>
            <p:cNvSpPr txBox="true"/>
            <p:nvPr/>
          </p:nvSpPr>
          <p:spPr>
            <a:xfrm rot="0">
              <a:off x="0" y="2930231"/>
              <a:ext cx="5819535" cy="7663561"/>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Hobo"/>
                  <a:ea typeface="Hobo"/>
                  <a:cs typeface="Hobo"/>
                  <a:sym typeface="Hobo"/>
                </a:rPr>
                <a:t>Partitioned zones separate detection and degradation processes, ensuring precise treatment without interference.</a:t>
              </a:r>
            </a:p>
            <a:p>
              <a:pPr algn="l">
                <a:lnSpc>
                  <a:spcPts val="2800"/>
                </a:lnSpc>
              </a:pPr>
            </a:p>
            <a:p>
              <a:pPr algn="l" marL="431801" indent="-215900" lvl="1">
                <a:lnSpc>
                  <a:spcPts val="2800"/>
                </a:lnSpc>
                <a:buFont typeface="Arial"/>
                <a:buChar char="•"/>
              </a:pPr>
              <a:r>
                <a:rPr lang="en-US" sz="2000">
                  <a:solidFill>
                    <a:srgbClr val="000000"/>
                  </a:solidFill>
                  <a:latin typeface="Hobo"/>
                  <a:ea typeface="Hobo"/>
                  <a:cs typeface="Hobo"/>
                  <a:sym typeface="Hobo"/>
                </a:rPr>
                <a:t>Specialized GEM strains are introduced for pollutant-specific breakdown, maximizing degradation efficiency while minimizing resource wastage.</a:t>
              </a:r>
            </a:p>
            <a:p>
              <a:pPr algn="l">
                <a:lnSpc>
                  <a:spcPts val="2800"/>
                </a:lnSpc>
              </a:pPr>
            </a:p>
            <a:p>
              <a:pPr algn="l" marL="431801" indent="-215900" lvl="1">
                <a:lnSpc>
                  <a:spcPts val="2800"/>
                </a:lnSpc>
                <a:buFont typeface="Arial"/>
                <a:buChar char="•"/>
              </a:pPr>
              <a:r>
                <a:rPr lang="en-US" sz="2000">
                  <a:solidFill>
                    <a:srgbClr val="000000"/>
                  </a:solidFill>
                  <a:latin typeface="Hobo"/>
                  <a:ea typeface="Hobo"/>
                  <a:cs typeface="Hobo"/>
                  <a:sym typeface="Hobo"/>
                </a:rPr>
                <a:t>The controlled environment allows for focused action on pollutants like hydrocarbons, heavy metals, and pesticides.</a:t>
              </a:r>
            </a:p>
            <a:p>
              <a:pPr algn="l">
                <a:lnSpc>
                  <a:spcPts val="3835"/>
                </a:lnSpc>
              </a:pPr>
            </a:p>
          </p:txBody>
        </p:sp>
      </p:grpSp>
      <p:grpSp>
        <p:nvGrpSpPr>
          <p:cNvPr name="Group 13" id="13"/>
          <p:cNvGrpSpPr/>
          <p:nvPr/>
        </p:nvGrpSpPr>
        <p:grpSpPr>
          <a:xfrm rot="0">
            <a:off x="11691401" y="1745604"/>
            <a:ext cx="4074483" cy="7614229"/>
            <a:chOff x="0" y="0"/>
            <a:chExt cx="5432644" cy="10152305"/>
          </a:xfrm>
        </p:grpSpPr>
        <p:sp>
          <p:nvSpPr>
            <p:cNvPr name="Freeform 14" id="14"/>
            <p:cNvSpPr/>
            <p:nvPr/>
          </p:nvSpPr>
          <p:spPr>
            <a:xfrm flipH="false" flipV="false" rot="0">
              <a:off x="0" y="0"/>
              <a:ext cx="4589574" cy="2470025"/>
            </a:xfrm>
            <a:custGeom>
              <a:avLst/>
              <a:gdLst/>
              <a:ahLst/>
              <a:cxnLst/>
              <a:rect r="r" b="b" t="t" l="l"/>
              <a:pathLst>
                <a:path h="2470025" w="4589574">
                  <a:moveTo>
                    <a:pt x="0" y="0"/>
                  </a:moveTo>
                  <a:lnTo>
                    <a:pt x="4589574" y="0"/>
                  </a:lnTo>
                  <a:lnTo>
                    <a:pt x="4589574" y="2470025"/>
                  </a:lnTo>
                  <a:lnTo>
                    <a:pt x="0" y="2470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2934" y="403560"/>
              <a:ext cx="4526641" cy="1715558"/>
            </a:xfrm>
            <a:prstGeom prst="rect">
              <a:avLst/>
            </a:prstGeom>
          </p:spPr>
          <p:txBody>
            <a:bodyPr anchor="t" rtlCol="false" tIns="0" lIns="0" bIns="0" rIns="0">
              <a:spAutoFit/>
            </a:bodyPr>
            <a:lstStyle/>
            <a:p>
              <a:pPr algn="ctr">
                <a:lnSpc>
                  <a:spcPts val="3499"/>
                </a:lnSpc>
              </a:pPr>
              <a:r>
                <a:rPr lang="en-US" sz="2499">
                  <a:solidFill>
                    <a:srgbClr val="EFFAFF"/>
                  </a:solidFill>
                  <a:latin typeface="Hobo"/>
                  <a:ea typeface="Hobo"/>
                  <a:cs typeface="Hobo"/>
                  <a:sym typeface="Hobo"/>
                </a:rPr>
                <a:t>INTELLIGENT</a:t>
              </a:r>
            </a:p>
            <a:p>
              <a:pPr algn="ctr">
                <a:lnSpc>
                  <a:spcPts val="3499"/>
                </a:lnSpc>
              </a:pPr>
              <a:r>
                <a:rPr lang="en-US" sz="2499">
                  <a:solidFill>
                    <a:srgbClr val="EFFAFF"/>
                  </a:solidFill>
                  <a:latin typeface="Hobo"/>
                  <a:ea typeface="Hobo"/>
                  <a:cs typeface="Hobo"/>
                  <a:sym typeface="Hobo"/>
                </a:rPr>
                <a:t>FLOW</a:t>
              </a:r>
            </a:p>
            <a:p>
              <a:pPr algn="ctr">
                <a:lnSpc>
                  <a:spcPts val="3499"/>
                </a:lnSpc>
              </a:pPr>
              <a:r>
                <a:rPr lang="en-US" sz="2499">
                  <a:solidFill>
                    <a:srgbClr val="EFFAFF"/>
                  </a:solidFill>
                  <a:latin typeface="Hobo"/>
                  <a:ea typeface="Hobo"/>
                  <a:cs typeface="Hobo"/>
                  <a:sym typeface="Hobo"/>
                </a:rPr>
                <a:t>OPTIMIZATION</a:t>
              </a:r>
            </a:p>
          </p:txBody>
        </p:sp>
        <p:sp>
          <p:nvSpPr>
            <p:cNvPr name="TextBox 16" id="16"/>
            <p:cNvSpPr txBox="true"/>
            <p:nvPr/>
          </p:nvSpPr>
          <p:spPr>
            <a:xfrm rot="0">
              <a:off x="0" y="2654014"/>
              <a:ext cx="5432644" cy="7498292"/>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Hobo"/>
                  <a:ea typeface="Hobo"/>
                  <a:cs typeface="Hobo"/>
                  <a:sym typeface="Hobo"/>
                </a:rPr>
                <a:t>Turbulent flow management ensures even water distribution across detection and degradation zones.</a:t>
              </a:r>
            </a:p>
            <a:p>
              <a:pPr algn="l">
                <a:lnSpc>
                  <a:spcPts val="2800"/>
                </a:lnSpc>
              </a:pPr>
            </a:p>
            <a:p>
              <a:pPr algn="l" marL="431801" indent="-215900" lvl="1">
                <a:lnSpc>
                  <a:spcPts val="2800"/>
                </a:lnSpc>
                <a:buFont typeface="Arial"/>
                <a:buChar char="•"/>
              </a:pPr>
              <a:r>
                <a:rPr lang="en-US" sz="2000">
                  <a:solidFill>
                    <a:srgbClr val="000000"/>
                  </a:solidFill>
                  <a:latin typeface="Hobo"/>
                  <a:ea typeface="Hobo"/>
                  <a:cs typeface="Hobo"/>
                  <a:sym typeface="Hobo"/>
                </a:rPr>
                <a:t>Prevents stagnation and optimizes contact between water, detection pods, and degrading GEMs, leading to consistent treatment outcomes.</a:t>
              </a:r>
            </a:p>
            <a:p>
              <a:pPr algn="l">
                <a:lnSpc>
                  <a:spcPts val="2800"/>
                </a:lnSpc>
              </a:pPr>
            </a:p>
            <a:p>
              <a:pPr algn="l" marL="431801" indent="-215900" lvl="1">
                <a:lnSpc>
                  <a:spcPts val="2800"/>
                </a:lnSpc>
                <a:buFont typeface="Arial"/>
                <a:buChar char="•"/>
              </a:pPr>
              <a:r>
                <a:rPr lang="en-US" sz="2000">
                  <a:solidFill>
                    <a:srgbClr val="000000"/>
                  </a:solidFill>
                  <a:latin typeface="Hobo"/>
                  <a:ea typeface="Hobo"/>
                  <a:cs typeface="Hobo"/>
                  <a:sym typeface="Hobo"/>
                </a:rPr>
                <a:t>Pumps and diffusers work together to create a dynamic flow, enhancing system performance.</a:t>
              </a:r>
            </a:p>
            <a:p>
              <a:pPr algn="ctr">
                <a:lnSpc>
                  <a:spcPts val="280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9258300"/>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564169"/>
            <a:ext cx="5604110" cy="4694131"/>
            <a:chOff x="0" y="0"/>
            <a:chExt cx="7472147" cy="6258842"/>
          </a:xfrm>
        </p:grpSpPr>
        <p:sp>
          <p:nvSpPr>
            <p:cNvPr name="Freeform 4" id="4"/>
            <p:cNvSpPr/>
            <p:nvPr/>
          </p:nvSpPr>
          <p:spPr>
            <a:xfrm flipH="false" flipV="false" rot="0">
              <a:off x="3500653" y="3851124"/>
              <a:ext cx="3971494" cy="2407718"/>
            </a:xfrm>
            <a:custGeom>
              <a:avLst/>
              <a:gdLst/>
              <a:ahLst/>
              <a:cxnLst/>
              <a:rect r="r" b="b" t="t" l="l"/>
              <a:pathLst>
                <a:path h="2407718" w="3971494">
                  <a:moveTo>
                    <a:pt x="0" y="0"/>
                  </a:moveTo>
                  <a:lnTo>
                    <a:pt x="3971494" y="0"/>
                  </a:lnTo>
                  <a:lnTo>
                    <a:pt x="3971494" y="2407718"/>
                  </a:lnTo>
                  <a:lnTo>
                    <a:pt x="0" y="2407718"/>
                  </a:lnTo>
                  <a:lnTo>
                    <a:pt x="0" y="0"/>
                  </a:lnTo>
                  <a:close/>
                </a:path>
              </a:pathLst>
            </a:custGeom>
            <a:blipFill>
              <a:blip r:embed="rId4"/>
              <a:stretch>
                <a:fillRect l="0" t="0" r="0" b="0"/>
              </a:stretch>
            </a:blipFill>
          </p:spPr>
        </p:sp>
        <p:sp>
          <p:nvSpPr>
            <p:cNvPr name="Freeform 5" id="5"/>
            <p:cNvSpPr/>
            <p:nvPr/>
          </p:nvSpPr>
          <p:spPr>
            <a:xfrm flipH="false" flipV="false" rot="0">
              <a:off x="0" y="0"/>
              <a:ext cx="4846712" cy="4846712"/>
            </a:xfrm>
            <a:custGeom>
              <a:avLst/>
              <a:gdLst/>
              <a:ahLst/>
              <a:cxnLst/>
              <a:rect r="r" b="b" t="t" l="l"/>
              <a:pathLst>
                <a:path h="4846712" w="4846712">
                  <a:moveTo>
                    <a:pt x="0" y="0"/>
                  </a:moveTo>
                  <a:lnTo>
                    <a:pt x="4846712" y="0"/>
                  </a:lnTo>
                  <a:lnTo>
                    <a:pt x="4846712" y="4846712"/>
                  </a:lnTo>
                  <a:lnTo>
                    <a:pt x="0" y="4846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8068" y="810202"/>
              <a:ext cx="5060308" cy="4446905"/>
            </a:xfrm>
            <a:prstGeom prst="rect">
              <a:avLst/>
            </a:prstGeom>
          </p:spPr>
          <p:txBody>
            <a:bodyPr anchor="t" rtlCol="false" tIns="0" lIns="0" bIns="0" rIns="0">
              <a:spAutoFit/>
            </a:bodyPr>
            <a:lstStyle/>
            <a:p>
              <a:pPr algn="ctr">
                <a:lnSpc>
                  <a:spcPts val="2800"/>
                </a:lnSpc>
              </a:pPr>
              <a:r>
                <a:rPr lang="en-US" sz="2000">
                  <a:solidFill>
                    <a:srgbClr val="022C5E"/>
                  </a:solidFill>
                  <a:latin typeface="Hobo"/>
                  <a:ea typeface="Hobo"/>
                  <a:cs typeface="Hobo"/>
                  <a:sym typeface="Hobo"/>
                </a:rPr>
                <a:t>ENVIRONMENTAL</a:t>
              </a:r>
            </a:p>
            <a:p>
              <a:pPr algn="ctr">
                <a:lnSpc>
                  <a:spcPts val="2800"/>
                </a:lnSpc>
              </a:pPr>
              <a:r>
                <a:rPr lang="en-US" sz="2000">
                  <a:solidFill>
                    <a:srgbClr val="022C5E"/>
                  </a:solidFill>
                  <a:latin typeface="Hobo"/>
                  <a:ea typeface="Hobo"/>
                  <a:cs typeface="Hobo"/>
                  <a:sym typeface="Hobo"/>
                </a:rPr>
                <a:t>RESTORATION</a:t>
              </a:r>
            </a:p>
            <a:p>
              <a:pPr algn="ctr">
                <a:lnSpc>
                  <a:spcPts val="2800"/>
                </a:lnSpc>
              </a:pPr>
            </a:p>
            <a:p>
              <a:pPr algn="l" marL="431801" indent="-215900" lvl="1">
                <a:lnSpc>
                  <a:spcPts val="2800"/>
                </a:lnSpc>
                <a:buFont typeface="Arial"/>
                <a:buChar char="•"/>
              </a:pPr>
              <a:r>
                <a:rPr lang="en-US" sz="2000">
                  <a:solidFill>
                    <a:srgbClr val="022C5E"/>
                  </a:solidFill>
                  <a:latin typeface="Hobo"/>
                  <a:ea typeface="Hobo"/>
                  <a:cs typeface="Hobo"/>
                  <a:sym typeface="Hobo"/>
                </a:rPr>
                <a:t>Cleaner habitats for aquatic life.</a:t>
              </a:r>
            </a:p>
            <a:p>
              <a:pPr algn="l" marL="431801" indent="-215900" lvl="1">
                <a:lnSpc>
                  <a:spcPts val="2800"/>
                </a:lnSpc>
                <a:buFont typeface="Arial"/>
                <a:buChar char="•"/>
              </a:pPr>
              <a:r>
                <a:rPr lang="en-US" sz="2000">
                  <a:solidFill>
                    <a:srgbClr val="022C5E"/>
                  </a:solidFill>
                  <a:latin typeface="Hobo"/>
                  <a:ea typeface="Hobo"/>
                  <a:cs typeface="Hobo"/>
                  <a:sym typeface="Hobo"/>
                </a:rPr>
                <a:t>Reduction in hazardous contaminants.</a:t>
              </a:r>
            </a:p>
            <a:p>
              <a:pPr algn="ctr">
                <a:lnSpc>
                  <a:spcPts val="7279"/>
                </a:lnSpc>
              </a:pPr>
            </a:p>
          </p:txBody>
        </p:sp>
      </p:grpSp>
      <p:grpSp>
        <p:nvGrpSpPr>
          <p:cNvPr name="Group 7" id="7"/>
          <p:cNvGrpSpPr/>
          <p:nvPr/>
        </p:nvGrpSpPr>
        <p:grpSpPr>
          <a:xfrm rot="0">
            <a:off x="8889616" y="4429976"/>
            <a:ext cx="4764016" cy="4962516"/>
            <a:chOff x="0" y="0"/>
            <a:chExt cx="6352021" cy="6616689"/>
          </a:xfrm>
        </p:grpSpPr>
        <p:sp>
          <p:nvSpPr>
            <p:cNvPr name="Freeform 8" id="8"/>
            <p:cNvSpPr/>
            <p:nvPr/>
          </p:nvSpPr>
          <p:spPr>
            <a:xfrm flipH="false" flipV="false" rot="0">
              <a:off x="0" y="0"/>
              <a:ext cx="6352021" cy="6616689"/>
            </a:xfrm>
            <a:custGeom>
              <a:avLst/>
              <a:gdLst/>
              <a:ahLst/>
              <a:cxnLst/>
              <a:rect r="r" b="b" t="t" l="l"/>
              <a:pathLst>
                <a:path h="6616689" w="6352021">
                  <a:moveTo>
                    <a:pt x="0" y="0"/>
                  </a:moveTo>
                  <a:lnTo>
                    <a:pt x="6352021" y="0"/>
                  </a:lnTo>
                  <a:lnTo>
                    <a:pt x="6352021" y="6616689"/>
                  </a:lnTo>
                  <a:lnTo>
                    <a:pt x="0" y="6616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666347" y="1607729"/>
              <a:ext cx="4535143" cy="3739089"/>
            </a:xfrm>
            <a:prstGeom prst="rect">
              <a:avLst/>
            </a:prstGeom>
          </p:spPr>
          <p:txBody>
            <a:bodyPr anchor="t" rtlCol="false" tIns="0" lIns="0" bIns="0" rIns="0">
              <a:spAutoFit/>
            </a:bodyPr>
            <a:lstStyle/>
            <a:p>
              <a:pPr algn="ctr">
                <a:lnSpc>
                  <a:spcPts val="2800"/>
                </a:lnSpc>
              </a:pPr>
              <a:r>
                <a:rPr lang="en-US" sz="2000">
                  <a:solidFill>
                    <a:srgbClr val="022C5E"/>
                  </a:solidFill>
                  <a:latin typeface="Hobo"/>
                  <a:ea typeface="Hobo"/>
                  <a:cs typeface="Hobo"/>
                  <a:sym typeface="Hobo"/>
                </a:rPr>
                <a:t>SUSTAINABLE WATER MANAGEMENT</a:t>
              </a:r>
            </a:p>
            <a:p>
              <a:pPr algn="ctr">
                <a:lnSpc>
                  <a:spcPts val="2800"/>
                </a:lnSpc>
              </a:pPr>
            </a:p>
            <a:p>
              <a:pPr algn="l" marL="431817" indent="-215908" lvl="1">
                <a:lnSpc>
                  <a:spcPts val="2800"/>
                </a:lnSpc>
                <a:buFont typeface="Arial"/>
                <a:buChar char="•"/>
              </a:pPr>
              <a:r>
                <a:rPr lang="en-US" sz="2000">
                  <a:solidFill>
                    <a:srgbClr val="022C5E"/>
                  </a:solidFill>
                  <a:latin typeface="Hobo"/>
                  <a:ea typeface="Hobo"/>
                  <a:cs typeface="Hobo"/>
                  <a:sym typeface="Hobo"/>
                </a:rPr>
                <a:t>Closed-loop water recycling.</a:t>
              </a:r>
            </a:p>
            <a:p>
              <a:pPr algn="l" marL="431817" indent="-215908" lvl="1">
                <a:lnSpc>
                  <a:spcPts val="2800"/>
                </a:lnSpc>
                <a:buFont typeface="Arial"/>
                <a:buChar char="•"/>
              </a:pPr>
              <a:r>
                <a:rPr lang="en-US" sz="2000">
                  <a:solidFill>
                    <a:srgbClr val="022C5E"/>
                  </a:solidFill>
                  <a:latin typeface="Hobo"/>
                  <a:ea typeface="Hobo"/>
                  <a:cs typeface="Hobo"/>
                  <a:sym typeface="Hobo"/>
                </a:rPr>
                <a:t>Reduced dependence on freshwater extraction.</a:t>
              </a:r>
            </a:p>
            <a:p>
              <a:pPr algn="l">
                <a:lnSpc>
                  <a:spcPts val="2800"/>
                </a:lnSpc>
              </a:pPr>
            </a:p>
          </p:txBody>
        </p:sp>
      </p:grpSp>
      <p:grpSp>
        <p:nvGrpSpPr>
          <p:cNvPr name="Group 10" id="10"/>
          <p:cNvGrpSpPr/>
          <p:nvPr/>
        </p:nvGrpSpPr>
        <p:grpSpPr>
          <a:xfrm rot="0">
            <a:off x="13303533" y="1881986"/>
            <a:ext cx="4095233" cy="5029249"/>
            <a:chOff x="0" y="0"/>
            <a:chExt cx="5460311" cy="6705665"/>
          </a:xfrm>
        </p:grpSpPr>
        <p:sp>
          <p:nvSpPr>
            <p:cNvPr name="Freeform 11" id="11"/>
            <p:cNvSpPr/>
            <p:nvPr/>
          </p:nvSpPr>
          <p:spPr>
            <a:xfrm flipH="false" flipV="false" rot="0">
              <a:off x="1460311" y="0"/>
              <a:ext cx="1587595" cy="2725485"/>
            </a:xfrm>
            <a:custGeom>
              <a:avLst/>
              <a:gdLst/>
              <a:ahLst/>
              <a:cxnLst/>
              <a:rect r="r" b="b" t="t" l="l"/>
              <a:pathLst>
                <a:path h="2725485" w="1587595">
                  <a:moveTo>
                    <a:pt x="0" y="0"/>
                  </a:moveTo>
                  <a:lnTo>
                    <a:pt x="1587595" y="0"/>
                  </a:lnTo>
                  <a:lnTo>
                    <a:pt x="1587595" y="2725485"/>
                  </a:lnTo>
                  <a:lnTo>
                    <a:pt x="0" y="2725485"/>
                  </a:lnTo>
                  <a:lnTo>
                    <a:pt x="0" y="0"/>
                  </a:lnTo>
                  <a:close/>
                </a:path>
              </a:pathLst>
            </a:custGeom>
            <a:blipFill>
              <a:blip r:embed="rId9"/>
              <a:stretch>
                <a:fillRect l="0" t="0" r="0" b="0"/>
              </a:stretch>
            </a:blipFill>
          </p:spPr>
        </p:sp>
        <p:sp>
          <p:nvSpPr>
            <p:cNvPr name="TextBox 12" id="12"/>
            <p:cNvSpPr txBox="true"/>
            <p:nvPr/>
          </p:nvSpPr>
          <p:spPr>
            <a:xfrm rot="0">
              <a:off x="0" y="2687385"/>
              <a:ext cx="5460311" cy="4018280"/>
            </a:xfrm>
            <a:prstGeom prst="rect">
              <a:avLst/>
            </a:prstGeom>
          </p:spPr>
          <p:txBody>
            <a:bodyPr anchor="t" rtlCol="false" tIns="0" lIns="0" bIns="0" rIns="0">
              <a:spAutoFit/>
            </a:bodyPr>
            <a:lstStyle/>
            <a:p>
              <a:pPr algn="ctr">
                <a:lnSpc>
                  <a:spcPts val="3079"/>
                </a:lnSpc>
              </a:pPr>
              <a:r>
                <a:rPr lang="en-US" sz="2199">
                  <a:solidFill>
                    <a:srgbClr val="022C5E"/>
                  </a:solidFill>
                  <a:latin typeface="Hobo"/>
                  <a:ea typeface="Hobo"/>
                  <a:cs typeface="Hobo"/>
                  <a:sym typeface="Hobo"/>
                </a:rPr>
                <a:t>ENERGY AND RESOURCE EFFICIENCY</a:t>
              </a:r>
            </a:p>
            <a:p>
              <a:pPr algn="l">
                <a:lnSpc>
                  <a:spcPts val="3932"/>
                </a:lnSpc>
              </a:pPr>
            </a:p>
            <a:p>
              <a:pPr algn="l" marL="431801" indent="-215900" lvl="1">
                <a:lnSpc>
                  <a:spcPts val="2800"/>
                </a:lnSpc>
                <a:buFont typeface="Arial"/>
                <a:buChar char="•"/>
              </a:pPr>
              <a:r>
                <a:rPr lang="en-US" sz="2000">
                  <a:solidFill>
                    <a:srgbClr val="022C5E"/>
                  </a:solidFill>
                  <a:latin typeface="Hobo"/>
                  <a:ea typeface="Hobo"/>
                  <a:cs typeface="Hobo"/>
                  <a:sym typeface="Hobo"/>
                </a:rPr>
                <a:t>Biological processes reduce energy use.</a:t>
              </a:r>
            </a:p>
            <a:p>
              <a:pPr algn="l" marL="431801" indent="-215900" lvl="1">
                <a:lnSpc>
                  <a:spcPts val="2800"/>
                </a:lnSpc>
                <a:buFont typeface="Arial"/>
                <a:buChar char="•"/>
              </a:pPr>
              <a:r>
                <a:rPr lang="en-US" sz="2000">
                  <a:solidFill>
                    <a:srgbClr val="022C5E"/>
                  </a:solidFill>
                  <a:latin typeface="Hobo"/>
                  <a:ea typeface="Hobo"/>
                  <a:cs typeface="Hobo"/>
                  <a:sym typeface="Hobo"/>
                </a:rPr>
                <a:t>Less reliance on chemical treatments.</a:t>
              </a:r>
            </a:p>
            <a:p>
              <a:pPr algn="just">
                <a:lnSpc>
                  <a:spcPts val="2800"/>
                </a:lnSpc>
              </a:pPr>
            </a:p>
          </p:txBody>
        </p:sp>
      </p:grpSp>
      <p:sp>
        <p:nvSpPr>
          <p:cNvPr name="TextBox 13" id="13"/>
          <p:cNvSpPr txBox="true"/>
          <p:nvPr/>
        </p:nvSpPr>
        <p:spPr>
          <a:xfrm rot="0">
            <a:off x="703922" y="660258"/>
            <a:ext cx="9317302" cy="670209"/>
          </a:xfrm>
          <a:prstGeom prst="rect">
            <a:avLst/>
          </a:prstGeom>
        </p:spPr>
        <p:txBody>
          <a:bodyPr anchor="t" rtlCol="false" tIns="0" lIns="0" bIns="0" rIns="0">
            <a:spAutoFit/>
          </a:bodyPr>
          <a:lstStyle/>
          <a:p>
            <a:pPr algn="ctr">
              <a:lnSpc>
                <a:spcPts val="5584"/>
              </a:lnSpc>
            </a:pPr>
            <a:r>
              <a:rPr lang="en-US" sz="3988">
                <a:solidFill>
                  <a:srgbClr val="022C5E"/>
                </a:solidFill>
                <a:latin typeface="Hobo"/>
                <a:ea typeface="Hobo"/>
                <a:cs typeface="Hobo"/>
                <a:sym typeface="Hobo"/>
              </a:rPr>
              <a:t>Long-Term Impact and Sustainability</a:t>
            </a:r>
          </a:p>
        </p:txBody>
      </p:sp>
      <p:sp>
        <p:nvSpPr>
          <p:cNvPr name="TextBox 14" id="1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18</a:t>
            </a:r>
          </a:p>
        </p:txBody>
      </p:sp>
      <p:grpSp>
        <p:nvGrpSpPr>
          <p:cNvPr name="Group 15" id="15"/>
          <p:cNvGrpSpPr/>
          <p:nvPr/>
        </p:nvGrpSpPr>
        <p:grpSpPr>
          <a:xfrm rot="0">
            <a:off x="5362573" y="1330467"/>
            <a:ext cx="2987908" cy="7064913"/>
            <a:chOff x="0" y="0"/>
            <a:chExt cx="3983878" cy="9419884"/>
          </a:xfrm>
        </p:grpSpPr>
        <p:sp>
          <p:nvSpPr>
            <p:cNvPr name="Freeform 16" id="16"/>
            <p:cNvSpPr/>
            <p:nvPr/>
          </p:nvSpPr>
          <p:spPr>
            <a:xfrm flipH="false" flipV="false" rot="0">
              <a:off x="0" y="0"/>
              <a:ext cx="3983878" cy="3983878"/>
            </a:xfrm>
            <a:custGeom>
              <a:avLst/>
              <a:gdLst/>
              <a:ahLst/>
              <a:cxnLst/>
              <a:rect r="r" b="b" t="t" l="l"/>
              <a:pathLst>
                <a:path h="3983878" w="3983878">
                  <a:moveTo>
                    <a:pt x="0" y="0"/>
                  </a:moveTo>
                  <a:lnTo>
                    <a:pt x="3983878" y="0"/>
                  </a:lnTo>
                  <a:lnTo>
                    <a:pt x="3983878" y="3983878"/>
                  </a:lnTo>
                  <a:lnTo>
                    <a:pt x="0" y="39838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428187" y="4182404"/>
              <a:ext cx="3555691" cy="5237480"/>
            </a:xfrm>
            <a:prstGeom prst="rect">
              <a:avLst/>
            </a:prstGeom>
          </p:spPr>
          <p:txBody>
            <a:bodyPr anchor="t" rtlCol="false" tIns="0" lIns="0" bIns="0" rIns="0">
              <a:spAutoFit/>
            </a:bodyPr>
            <a:lstStyle/>
            <a:p>
              <a:pPr algn="ctr">
                <a:lnSpc>
                  <a:spcPts val="3079"/>
                </a:lnSpc>
              </a:pPr>
              <a:r>
                <a:rPr lang="en-US" sz="2199">
                  <a:solidFill>
                    <a:srgbClr val="022C5E"/>
                  </a:solidFill>
                  <a:latin typeface="Hobo"/>
                  <a:ea typeface="Hobo"/>
                  <a:cs typeface="Hobo"/>
                  <a:sym typeface="Hobo"/>
                </a:rPr>
                <a:t>SCALABLE GLOBAL IMPACT</a:t>
              </a:r>
            </a:p>
            <a:p>
              <a:pPr algn="ctr">
                <a:lnSpc>
                  <a:spcPts val="2800"/>
                </a:lnSpc>
              </a:pPr>
            </a:p>
            <a:p>
              <a:pPr algn="l" marL="431801" indent="-215900" lvl="1">
                <a:lnSpc>
                  <a:spcPts val="2800"/>
                </a:lnSpc>
                <a:buFont typeface="Arial"/>
                <a:buChar char="•"/>
              </a:pPr>
              <a:r>
                <a:rPr lang="en-US" sz="2000">
                  <a:solidFill>
                    <a:srgbClr val="022C5E"/>
                  </a:solidFill>
                  <a:latin typeface="Hobo"/>
                  <a:ea typeface="Hobo"/>
                  <a:cs typeface="Hobo"/>
                  <a:sym typeface="Hobo"/>
                </a:rPr>
                <a:t>Adaptable for various geographies.</a:t>
              </a:r>
            </a:p>
            <a:p>
              <a:pPr algn="l" marL="431801" indent="-215900" lvl="1">
                <a:lnSpc>
                  <a:spcPts val="2800"/>
                </a:lnSpc>
                <a:buFont typeface="Arial"/>
                <a:buChar char="•"/>
              </a:pPr>
              <a:r>
                <a:rPr lang="en-US" sz="2000">
                  <a:solidFill>
                    <a:srgbClr val="022C5E"/>
                  </a:solidFill>
                  <a:latin typeface="Hobo"/>
                  <a:ea typeface="Hobo"/>
                  <a:cs typeface="Hobo"/>
                  <a:sym typeface="Hobo"/>
                </a:rPr>
                <a:t>Scalable for both small and large-scale applications.</a:t>
              </a:r>
            </a:p>
            <a:p>
              <a:pPr algn="ctr">
                <a:lnSpc>
                  <a:spcPts val="2800"/>
                </a:lnSpc>
              </a:pPr>
            </a:p>
            <a:p>
              <a:pPr algn="ctr">
                <a:lnSpc>
                  <a:spcPts val="280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5114" y="8344834"/>
            <a:ext cx="20270816" cy="10688248"/>
          </a:xfrm>
          <a:custGeom>
            <a:avLst/>
            <a:gdLst/>
            <a:ahLst/>
            <a:cxnLst/>
            <a:rect r="r" b="b" t="t" l="l"/>
            <a:pathLst>
              <a:path h="10688248" w="20270816">
                <a:moveTo>
                  <a:pt x="0" y="0"/>
                </a:moveTo>
                <a:lnTo>
                  <a:pt x="20270816" y="0"/>
                </a:lnTo>
                <a:lnTo>
                  <a:pt x="20270816" y="10688249"/>
                </a:lnTo>
                <a:lnTo>
                  <a:pt x="0" y="1068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3645" y="2920790"/>
            <a:ext cx="6650355" cy="6509895"/>
          </a:xfrm>
          <a:prstGeom prst="rect">
            <a:avLst/>
          </a:prstGeom>
        </p:spPr>
        <p:txBody>
          <a:bodyPr anchor="t" rtlCol="false" tIns="0" lIns="0" bIns="0" rIns="0">
            <a:spAutoFit/>
          </a:bodyPr>
          <a:lstStyle/>
          <a:p>
            <a:pPr algn="l" marL="449057" indent="-224528" lvl="1">
              <a:lnSpc>
                <a:spcPts val="2911"/>
              </a:lnSpc>
              <a:buAutoNum type="arabicPeriod" startAt="1"/>
            </a:pPr>
            <a:r>
              <a:rPr lang="en-US" sz="2079">
                <a:solidFill>
                  <a:srgbClr val="022C5E"/>
                </a:solidFill>
                <a:latin typeface="Hobo"/>
                <a:ea typeface="Hobo"/>
                <a:cs typeface="Hobo"/>
                <a:sym typeface="Hobo"/>
              </a:rPr>
              <a:t>Technological Feasibility:</a:t>
            </a:r>
          </a:p>
          <a:p>
            <a:pPr algn="l">
              <a:lnSpc>
                <a:spcPts val="2911"/>
              </a:lnSpc>
            </a:pPr>
          </a:p>
          <a:p>
            <a:pPr algn="l" marL="449057" indent="-224528" lvl="1">
              <a:lnSpc>
                <a:spcPts val="2911"/>
              </a:lnSpc>
              <a:buFont typeface="Arial"/>
              <a:buChar char="•"/>
            </a:pPr>
            <a:r>
              <a:rPr lang="en-US" sz="2079">
                <a:solidFill>
                  <a:srgbClr val="022C5E"/>
                </a:solidFill>
                <a:latin typeface="Hobo"/>
                <a:ea typeface="Hobo"/>
                <a:cs typeface="Hobo"/>
                <a:sym typeface="Hobo"/>
              </a:rPr>
              <a:t>GEMs for pollutant detection &amp; degradation.</a:t>
            </a:r>
          </a:p>
          <a:p>
            <a:pPr algn="l" marL="449057" indent="-224528" lvl="1">
              <a:lnSpc>
                <a:spcPts val="2911"/>
              </a:lnSpc>
              <a:buFont typeface="Arial"/>
              <a:buChar char="•"/>
            </a:pPr>
            <a:r>
              <a:rPr lang="en-US" sz="2079">
                <a:solidFill>
                  <a:srgbClr val="022C5E"/>
                </a:solidFill>
                <a:latin typeface="Hobo"/>
                <a:ea typeface="Hobo"/>
                <a:cs typeface="Hobo"/>
                <a:sym typeface="Hobo"/>
              </a:rPr>
              <a:t>Calcium Alginate Pods for stability.</a:t>
            </a:r>
          </a:p>
          <a:p>
            <a:pPr algn="l" marL="449057" indent="-224528" lvl="1">
              <a:lnSpc>
                <a:spcPts val="2911"/>
              </a:lnSpc>
              <a:buFont typeface="Arial"/>
              <a:buChar char="•"/>
            </a:pPr>
            <a:r>
              <a:rPr lang="en-US" sz="2079">
                <a:solidFill>
                  <a:srgbClr val="022C5E"/>
                </a:solidFill>
                <a:latin typeface="Hobo"/>
                <a:ea typeface="Hobo"/>
                <a:cs typeface="Hobo"/>
                <a:sym typeface="Hobo"/>
              </a:rPr>
              <a:t>Micropermeable Filters for separation.</a:t>
            </a:r>
          </a:p>
          <a:p>
            <a:pPr algn="l">
              <a:lnSpc>
                <a:spcPts val="2911"/>
              </a:lnSpc>
            </a:pPr>
          </a:p>
          <a:p>
            <a:pPr algn="l">
              <a:lnSpc>
                <a:spcPts val="2911"/>
              </a:lnSpc>
            </a:pPr>
            <a:r>
              <a:rPr lang="en-US" sz="2079">
                <a:solidFill>
                  <a:srgbClr val="022C5E"/>
                </a:solidFill>
                <a:latin typeface="Hobo"/>
                <a:ea typeface="Hobo"/>
                <a:cs typeface="Hobo"/>
                <a:sym typeface="Hobo"/>
              </a:rPr>
              <a:t>2. Economic Feasibility:</a:t>
            </a:r>
          </a:p>
          <a:p>
            <a:pPr algn="l">
              <a:lnSpc>
                <a:spcPts val="2911"/>
              </a:lnSpc>
            </a:pPr>
          </a:p>
          <a:p>
            <a:pPr algn="l" marL="449057" indent="-224528" lvl="1">
              <a:lnSpc>
                <a:spcPts val="2911"/>
              </a:lnSpc>
              <a:buFont typeface="Arial"/>
              <a:buChar char="•"/>
            </a:pPr>
            <a:r>
              <a:rPr lang="en-US" sz="2079">
                <a:solidFill>
                  <a:srgbClr val="022C5E"/>
                </a:solidFill>
                <a:latin typeface="Hobo"/>
                <a:ea typeface="Hobo"/>
                <a:cs typeface="Hobo"/>
                <a:sym typeface="Hobo"/>
              </a:rPr>
              <a:t>Lower operational costs (energy &amp; chemicals).</a:t>
            </a:r>
          </a:p>
          <a:p>
            <a:pPr algn="l" marL="449057" indent="-224528" lvl="1">
              <a:lnSpc>
                <a:spcPts val="2911"/>
              </a:lnSpc>
              <a:buFont typeface="Arial"/>
              <a:buChar char="•"/>
            </a:pPr>
            <a:r>
              <a:rPr lang="en-US" sz="2079">
                <a:solidFill>
                  <a:srgbClr val="022C5E"/>
                </a:solidFill>
                <a:latin typeface="Hobo"/>
                <a:ea typeface="Hobo"/>
                <a:cs typeface="Hobo"/>
                <a:sym typeface="Hobo"/>
              </a:rPr>
              <a:t>Modular &amp; scalable for various applications.</a:t>
            </a:r>
          </a:p>
          <a:p>
            <a:pPr algn="l">
              <a:lnSpc>
                <a:spcPts val="2911"/>
              </a:lnSpc>
            </a:pPr>
          </a:p>
          <a:p>
            <a:pPr algn="l">
              <a:lnSpc>
                <a:spcPts val="2911"/>
              </a:lnSpc>
            </a:pPr>
            <a:r>
              <a:rPr lang="en-US" sz="2079">
                <a:solidFill>
                  <a:srgbClr val="022C5E"/>
                </a:solidFill>
                <a:latin typeface="Hobo"/>
                <a:ea typeface="Hobo"/>
                <a:cs typeface="Hobo"/>
                <a:sym typeface="Hobo"/>
              </a:rPr>
              <a:t>3. Environmental Feasibility:</a:t>
            </a:r>
          </a:p>
          <a:p>
            <a:pPr algn="l">
              <a:lnSpc>
                <a:spcPts val="2911"/>
              </a:lnSpc>
            </a:pPr>
          </a:p>
          <a:p>
            <a:pPr algn="l" marL="449057" indent="-224528" lvl="1">
              <a:lnSpc>
                <a:spcPts val="2911"/>
              </a:lnSpc>
              <a:buFont typeface="Arial"/>
              <a:buChar char="•"/>
            </a:pPr>
            <a:r>
              <a:rPr lang="en-US" sz="2079">
                <a:solidFill>
                  <a:srgbClr val="022C5E"/>
                </a:solidFill>
                <a:latin typeface="Hobo"/>
                <a:ea typeface="Hobo"/>
                <a:cs typeface="Hobo"/>
                <a:sym typeface="Hobo"/>
              </a:rPr>
              <a:t>Reduced chemical use and sustainable water management.</a:t>
            </a:r>
          </a:p>
          <a:p>
            <a:pPr algn="l" marL="449057" indent="-224528" lvl="1">
              <a:lnSpc>
                <a:spcPts val="2911"/>
              </a:lnSpc>
              <a:buFont typeface="Arial"/>
              <a:buChar char="•"/>
            </a:pPr>
            <a:r>
              <a:rPr lang="en-US" sz="2079">
                <a:solidFill>
                  <a:srgbClr val="022C5E"/>
                </a:solidFill>
                <a:latin typeface="Hobo"/>
                <a:ea typeface="Hobo"/>
                <a:cs typeface="Hobo"/>
                <a:sym typeface="Hobo"/>
              </a:rPr>
              <a:t>Adaptable for global implementation.</a:t>
            </a:r>
          </a:p>
          <a:p>
            <a:pPr algn="l">
              <a:lnSpc>
                <a:spcPts val="2911"/>
              </a:lnSpc>
            </a:pPr>
          </a:p>
          <a:p>
            <a:pPr algn="l">
              <a:lnSpc>
                <a:spcPts val="2911"/>
              </a:lnSpc>
            </a:pPr>
          </a:p>
        </p:txBody>
      </p:sp>
      <p:sp>
        <p:nvSpPr>
          <p:cNvPr name="Freeform 4" id="4"/>
          <p:cNvSpPr/>
          <p:nvPr/>
        </p:nvSpPr>
        <p:spPr>
          <a:xfrm flipH="false" flipV="false" rot="0">
            <a:off x="1028700" y="495909"/>
            <a:ext cx="5962217" cy="2037994"/>
          </a:xfrm>
          <a:custGeom>
            <a:avLst/>
            <a:gdLst/>
            <a:ahLst/>
            <a:cxnLst/>
            <a:rect r="r" b="b" t="t" l="l"/>
            <a:pathLst>
              <a:path h="2037994" w="5962217">
                <a:moveTo>
                  <a:pt x="0" y="0"/>
                </a:moveTo>
                <a:lnTo>
                  <a:pt x="5962217" y="0"/>
                </a:lnTo>
                <a:lnTo>
                  <a:pt x="5962217" y="2037994"/>
                </a:lnTo>
                <a:lnTo>
                  <a:pt x="0" y="203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51877" y="794039"/>
            <a:ext cx="5515864" cy="1375059"/>
          </a:xfrm>
          <a:prstGeom prst="rect">
            <a:avLst/>
          </a:prstGeom>
        </p:spPr>
        <p:txBody>
          <a:bodyPr anchor="t" rtlCol="false" tIns="0" lIns="0" bIns="0" rIns="0">
            <a:spAutoFit/>
          </a:bodyPr>
          <a:lstStyle/>
          <a:p>
            <a:pPr algn="ctr">
              <a:lnSpc>
                <a:spcPts val="5584"/>
              </a:lnSpc>
            </a:pPr>
            <a:r>
              <a:rPr lang="en-US" sz="3988">
                <a:solidFill>
                  <a:srgbClr val="022C5E"/>
                </a:solidFill>
                <a:latin typeface="Hobo"/>
                <a:ea typeface="Hobo"/>
                <a:cs typeface="Hobo"/>
                <a:sym typeface="Hobo"/>
              </a:rPr>
              <a:t>Feasibility and Practicality</a:t>
            </a:r>
          </a:p>
        </p:txBody>
      </p:sp>
      <p:sp>
        <p:nvSpPr>
          <p:cNvPr name="TextBox 6" id="6"/>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19</a:t>
            </a:r>
          </a:p>
        </p:txBody>
      </p:sp>
      <p:sp>
        <p:nvSpPr>
          <p:cNvPr name="TextBox 7" id="7"/>
          <p:cNvSpPr txBox="true"/>
          <p:nvPr/>
        </p:nvSpPr>
        <p:spPr>
          <a:xfrm rot="0">
            <a:off x="9590294" y="2920790"/>
            <a:ext cx="5052644" cy="3873500"/>
          </a:xfrm>
          <a:prstGeom prst="rect">
            <a:avLst/>
          </a:prstGeom>
        </p:spPr>
        <p:txBody>
          <a:bodyPr anchor="t" rtlCol="false" tIns="0" lIns="0" bIns="0" rIns="0">
            <a:spAutoFit/>
          </a:bodyPr>
          <a:lstStyle/>
          <a:p>
            <a:pPr algn="l">
              <a:lnSpc>
                <a:spcPts val="2800"/>
              </a:lnSpc>
            </a:pPr>
            <a:r>
              <a:rPr lang="en-US" sz="2000">
                <a:solidFill>
                  <a:srgbClr val="022C5E"/>
                </a:solidFill>
                <a:latin typeface="Hobo"/>
                <a:ea typeface="Hobo"/>
                <a:cs typeface="Hobo"/>
                <a:sym typeface="Hobo"/>
              </a:rPr>
              <a:t>4. Operational Practicality:</a:t>
            </a:r>
          </a:p>
          <a:p>
            <a:pPr algn="l">
              <a:lnSpc>
                <a:spcPts val="2800"/>
              </a:lnSpc>
            </a:pPr>
          </a:p>
          <a:p>
            <a:pPr algn="l" marL="431801" indent="-215900" lvl="1">
              <a:lnSpc>
                <a:spcPts val="2800"/>
              </a:lnSpc>
              <a:buFont typeface="Arial"/>
              <a:buChar char="•"/>
            </a:pPr>
            <a:r>
              <a:rPr lang="en-US" sz="2000">
                <a:solidFill>
                  <a:srgbClr val="022C5E"/>
                </a:solidFill>
                <a:latin typeface="Hobo"/>
                <a:ea typeface="Hobo"/>
                <a:cs typeface="Hobo"/>
                <a:sym typeface="Hobo"/>
              </a:rPr>
              <a:t>Easy integration with existing systems.</a:t>
            </a:r>
          </a:p>
          <a:p>
            <a:pPr algn="l" marL="431801" indent="-215900" lvl="1">
              <a:lnSpc>
                <a:spcPts val="2800"/>
              </a:lnSpc>
              <a:buFont typeface="Arial"/>
              <a:buChar char="•"/>
            </a:pPr>
            <a:r>
              <a:rPr lang="en-US" sz="2000">
                <a:solidFill>
                  <a:srgbClr val="022C5E"/>
                </a:solidFill>
                <a:latin typeface="Hobo"/>
                <a:ea typeface="Hobo"/>
                <a:cs typeface="Hobo"/>
                <a:sym typeface="Hobo"/>
              </a:rPr>
              <a:t>Automated &amp; user-friendly design.</a:t>
            </a:r>
          </a:p>
          <a:p>
            <a:pPr algn="l">
              <a:lnSpc>
                <a:spcPts val="2800"/>
              </a:lnSpc>
            </a:pPr>
          </a:p>
          <a:p>
            <a:pPr algn="l">
              <a:lnSpc>
                <a:spcPts val="2800"/>
              </a:lnSpc>
            </a:pPr>
            <a:r>
              <a:rPr lang="en-US" sz="2000">
                <a:solidFill>
                  <a:srgbClr val="022C5E"/>
                </a:solidFill>
                <a:latin typeface="Hobo"/>
                <a:ea typeface="Hobo"/>
                <a:cs typeface="Hobo"/>
                <a:sym typeface="Hobo"/>
              </a:rPr>
              <a:t>5. Social &amp; Regulatory Feasibility:</a:t>
            </a:r>
          </a:p>
          <a:p>
            <a:pPr algn="l">
              <a:lnSpc>
                <a:spcPts val="2800"/>
              </a:lnSpc>
            </a:pPr>
          </a:p>
          <a:p>
            <a:pPr algn="l" marL="431801" indent="-215900" lvl="1">
              <a:lnSpc>
                <a:spcPts val="2800"/>
              </a:lnSpc>
              <a:buFont typeface="Arial"/>
              <a:buChar char="•"/>
            </a:pPr>
            <a:r>
              <a:rPr lang="en-US" sz="2000">
                <a:solidFill>
                  <a:srgbClr val="022C5E"/>
                </a:solidFill>
                <a:latin typeface="Hobo"/>
                <a:ea typeface="Hobo"/>
                <a:cs typeface="Hobo"/>
                <a:sym typeface="Hobo"/>
              </a:rPr>
              <a:t>Improves public health.</a:t>
            </a:r>
          </a:p>
          <a:p>
            <a:pPr algn="l" marL="431801" indent="-215900" lvl="1">
              <a:lnSpc>
                <a:spcPts val="2800"/>
              </a:lnSpc>
              <a:buFont typeface="Arial"/>
              <a:buChar char="•"/>
            </a:pPr>
            <a:r>
              <a:rPr lang="en-US" sz="2000">
                <a:solidFill>
                  <a:srgbClr val="022C5E"/>
                </a:solidFill>
                <a:latin typeface="Hobo"/>
                <a:ea typeface="Hobo"/>
                <a:cs typeface="Hobo"/>
                <a:sym typeface="Hobo"/>
              </a:rPr>
              <a:t>Regulation compliance and eco-friendly impact.</a:t>
            </a:r>
          </a:p>
          <a:p>
            <a:pPr algn="ctr">
              <a:lnSpc>
                <a:spcPts val="28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8423386"/>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77564" y="2718268"/>
            <a:ext cx="11010436" cy="7568732"/>
          </a:xfrm>
          <a:custGeom>
            <a:avLst/>
            <a:gdLst/>
            <a:ahLst/>
            <a:cxnLst/>
            <a:rect r="r" b="b" t="t" l="l"/>
            <a:pathLst>
              <a:path h="7568732" w="11010436">
                <a:moveTo>
                  <a:pt x="0" y="0"/>
                </a:moveTo>
                <a:lnTo>
                  <a:pt x="11010436" y="0"/>
                </a:lnTo>
                <a:lnTo>
                  <a:pt x="11010436" y="7568732"/>
                </a:lnTo>
                <a:lnTo>
                  <a:pt x="0" y="7568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2</a:t>
            </a:r>
          </a:p>
        </p:txBody>
      </p:sp>
      <p:sp>
        <p:nvSpPr>
          <p:cNvPr name="TextBox 5" id="5"/>
          <p:cNvSpPr txBox="true"/>
          <p:nvPr/>
        </p:nvSpPr>
        <p:spPr>
          <a:xfrm rot="0">
            <a:off x="540369" y="3541556"/>
            <a:ext cx="6737194" cy="2707593"/>
          </a:xfrm>
          <a:prstGeom prst="rect">
            <a:avLst/>
          </a:prstGeom>
        </p:spPr>
        <p:txBody>
          <a:bodyPr anchor="t" rtlCol="false" tIns="0" lIns="0" bIns="0" rIns="0">
            <a:spAutoFit/>
          </a:bodyPr>
          <a:lstStyle/>
          <a:p>
            <a:pPr algn="l">
              <a:lnSpc>
                <a:spcPts val="4375"/>
              </a:lnSpc>
            </a:pPr>
            <a:r>
              <a:rPr lang="en-US" sz="3125">
                <a:solidFill>
                  <a:srgbClr val="022C5E"/>
                </a:solidFill>
                <a:latin typeface="Open Sans"/>
                <a:ea typeface="Open Sans"/>
                <a:cs typeface="Open Sans"/>
                <a:sym typeface="Open Sans"/>
              </a:rPr>
              <a:t>How might we develop effective systems to detect and neutralize harmful </a:t>
            </a:r>
            <a:r>
              <a:rPr lang="en-US" sz="3125">
                <a:solidFill>
                  <a:srgbClr val="022C5E"/>
                </a:solidFill>
                <a:latin typeface="Open Sans"/>
                <a:ea typeface="Open Sans"/>
                <a:cs typeface="Open Sans"/>
                <a:sym typeface="Open Sans"/>
              </a:rPr>
              <a:t>pollutants in real-time, promoting the restoration of river ecosystems?</a:t>
            </a:r>
          </a:p>
        </p:txBody>
      </p:sp>
      <p:sp>
        <p:nvSpPr>
          <p:cNvPr name="TextBox 6" id="6"/>
          <p:cNvSpPr txBox="true"/>
          <p:nvPr/>
        </p:nvSpPr>
        <p:spPr>
          <a:xfrm rot="0">
            <a:off x="941808" y="1361248"/>
            <a:ext cx="593431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5114" y="8344834"/>
            <a:ext cx="20270816" cy="10688248"/>
          </a:xfrm>
          <a:custGeom>
            <a:avLst/>
            <a:gdLst/>
            <a:ahLst/>
            <a:cxnLst/>
            <a:rect r="r" b="b" t="t" l="l"/>
            <a:pathLst>
              <a:path h="10688248" w="20270816">
                <a:moveTo>
                  <a:pt x="0" y="0"/>
                </a:moveTo>
                <a:lnTo>
                  <a:pt x="20270816" y="0"/>
                </a:lnTo>
                <a:lnTo>
                  <a:pt x="20270816" y="10688249"/>
                </a:lnTo>
                <a:lnTo>
                  <a:pt x="0" y="1068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95909"/>
            <a:ext cx="5962217" cy="2037994"/>
          </a:xfrm>
          <a:custGeom>
            <a:avLst/>
            <a:gdLst/>
            <a:ahLst/>
            <a:cxnLst/>
            <a:rect r="r" b="b" t="t" l="l"/>
            <a:pathLst>
              <a:path h="2037994" w="5962217">
                <a:moveTo>
                  <a:pt x="0" y="0"/>
                </a:moveTo>
                <a:lnTo>
                  <a:pt x="5962217" y="0"/>
                </a:lnTo>
                <a:lnTo>
                  <a:pt x="5962217" y="2037994"/>
                </a:lnTo>
                <a:lnTo>
                  <a:pt x="0" y="203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20</a:t>
            </a:r>
          </a:p>
        </p:txBody>
      </p:sp>
      <p:sp>
        <p:nvSpPr>
          <p:cNvPr name="TextBox 5" id="5"/>
          <p:cNvSpPr txBox="true"/>
          <p:nvPr/>
        </p:nvSpPr>
        <p:spPr>
          <a:xfrm rot="0">
            <a:off x="1958671" y="2835428"/>
            <a:ext cx="13822315" cy="5737860"/>
          </a:xfrm>
          <a:prstGeom prst="rect">
            <a:avLst/>
          </a:prstGeom>
        </p:spPr>
        <p:txBody>
          <a:bodyPr anchor="t" rtlCol="false" tIns="0" lIns="0" bIns="0" rIns="0">
            <a:spAutoFit/>
          </a:bodyPr>
          <a:lstStyle/>
          <a:p>
            <a:pPr algn="l">
              <a:lnSpc>
                <a:spcPts val="3079"/>
              </a:lnSpc>
            </a:pPr>
            <a:r>
              <a:rPr lang="en-US" sz="2199">
                <a:solidFill>
                  <a:srgbClr val="022C5E"/>
                </a:solidFill>
                <a:latin typeface="Hobo"/>
                <a:ea typeface="Hobo"/>
                <a:cs typeface="Hobo"/>
                <a:sym typeface="Hobo"/>
              </a:rPr>
              <a:t>Step 1: Partitioned Detection and Degradation Chamber Setup</a:t>
            </a:r>
          </a:p>
          <a:p>
            <a:pPr algn="l">
              <a:lnSpc>
                <a:spcPts val="2800"/>
              </a:lnSpc>
            </a:pPr>
          </a:p>
          <a:p>
            <a:pPr algn="l" marL="863601" indent="-287867" lvl="2">
              <a:lnSpc>
                <a:spcPts val="2800"/>
              </a:lnSpc>
              <a:buFont typeface="Arial"/>
              <a:buChar char="⚬"/>
            </a:pPr>
            <a:r>
              <a:rPr lang="en-US" sz="2000">
                <a:solidFill>
                  <a:srgbClr val="022C5E"/>
                </a:solidFill>
                <a:latin typeface="Hobo"/>
                <a:ea typeface="Hobo"/>
                <a:cs typeface="Hobo"/>
                <a:sym typeface="Hobo"/>
              </a:rPr>
              <a:t>Calcium Alginate Pods: For immobilizing GEMs for pollutant detection.</a:t>
            </a:r>
          </a:p>
          <a:p>
            <a:pPr algn="l" marL="863601" indent="-287867" lvl="2">
              <a:lnSpc>
                <a:spcPts val="2800"/>
              </a:lnSpc>
              <a:buFont typeface="Arial"/>
              <a:buChar char="⚬"/>
            </a:pPr>
            <a:r>
              <a:rPr lang="en-US" sz="2000">
                <a:solidFill>
                  <a:srgbClr val="022C5E"/>
                </a:solidFill>
                <a:latin typeface="Hobo"/>
                <a:ea typeface="Hobo"/>
                <a:cs typeface="Hobo"/>
                <a:sym typeface="Hobo"/>
              </a:rPr>
              <a:t>Micropermeable Filters: To separate the detection and degradation zones.</a:t>
            </a:r>
          </a:p>
          <a:p>
            <a:pPr algn="l" marL="863601" indent="-287867" lvl="2">
              <a:lnSpc>
                <a:spcPts val="2800"/>
              </a:lnSpc>
              <a:buFont typeface="Arial"/>
              <a:buChar char="⚬"/>
            </a:pPr>
            <a:r>
              <a:rPr lang="en-US" sz="2000">
                <a:solidFill>
                  <a:srgbClr val="022C5E"/>
                </a:solidFill>
                <a:latin typeface="Hobo"/>
                <a:ea typeface="Hobo"/>
                <a:cs typeface="Hobo"/>
                <a:sym typeface="Hobo"/>
              </a:rPr>
              <a:t>Pumps and Diffusers: For even water distribution and flow optimization.</a:t>
            </a:r>
          </a:p>
          <a:p>
            <a:pPr algn="l" marL="431801" indent="-215900" lvl="1">
              <a:lnSpc>
                <a:spcPts val="2800"/>
              </a:lnSpc>
              <a:buFont typeface="Arial"/>
              <a:buChar char="•"/>
            </a:pPr>
          </a:p>
          <a:p>
            <a:pPr algn="l">
              <a:lnSpc>
                <a:spcPts val="3079"/>
              </a:lnSpc>
            </a:pPr>
            <a:r>
              <a:rPr lang="en-US" sz="2199">
                <a:solidFill>
                  <a:srgbClr val="022C5E"/>
                </a:solidFill>
                <a:latin typeface="Hobo"/>
                <a:ea typeface="Hobo"/>
                <a:cs typeface="Hobo"/>
                <a:sym typeface="Hobo"/>
              </a:rPr>
              <a:t>Step 2: Pollutant Detection Using Immobilized GEMs</a:t>
            </a:r>
          </a:p>
          <a:p>
            <a:pPr algn="l">
              <a:lnSpc>
                <a:spcPts val="2800"/>
              </a:lnSpc>
            </a:pPr>
          </a:p>
          <a:p>
            <a:pPr algn="l" marL="863601" indent="-287867" lvl="2">
              <a:lnSpc>
                <a:spcPts val="2800"/>
              </a:lnSpc>
              <a:buFont typeface="Arial"/>
              <a:buChar char="⚬"/>
            </a:pPr>
            <a:r>
              <a:rPr lang="en-US" sz="2000">
                <a:solidFill>
                  <a:srgbClr val="022C5E"/>
                </a:solidFill>
                <a:latin typeface="Hobo"/>
                <a:ea typeface="Hobo"/>
                <a:cs typeface="Hobo"/>
                <a:sym typeface="Hobo"/>
              </a:rPr>
              <a:t>Fluorescent Detection System: For detecting light emission from GEMs exposed to pollutants.</a:t>
            </a:r>
          </a:p>
          <a:p>
            <a:pPr algn="l" marL="863601" indent="-287867" lvl="2">
              <a:lnSpc>
                <a:spcPts val="2800"/>
              </a:lnSpc>
              <a:buFont typeface="Arial"/>
              <a:buChar char="⚬"/>
            </a:pPr>
            <a:r>
              <a:rPr lang="en-US" sz="2000">
                <a:solidFill>
                  <a:srgbClr val="022C5E"/>
                </a:solidFill>
                <a:latin typeface="Hobo"/>
                <a:ea typeface="Hobo"/>
                <a:cs typeface="Hobo"/>
                <a:sym typeface="Hobo"/>
              </a:rPr>
              <a:t>Genetically Engineered Microbes (GEMs): Specific strains programmed for pollutant detection via fluorescence.</a:t>
            </a:r>
          </a:p>
          <a:p>
            <a:pPr algn="l" marL="431801" indent="-215900" lvl="1">
              <a:lnSpc>
                <a:spcPts val="2800"/>
              </a:lnSpc>
              <a:buFont typeface="Arial"/>
              <a:buChar char="•"/>
            </a:pPr>
          </a:p>
          <a:p>
            <a:pPr algn="l">
              <a:lnSpc>
                <a:spcPts val="3079"/>
              </a:lnSpc>
            </a:pPr>
            <a:r>
              <a:rPr lang="en-US" sz="2199">
                <a:solidFill>
                  <a:srgbClr val="022C5E"/>
                </a:solidFill>
                <a:latin typeface="Hobo"/>
                <a:ea typeface="Hobo"/>
                <a:cs typeface="Hobo"/>
                <a:sym typeface="Hobo"/>
              </a:rPr>
              <a:t>Step 3: Pollutant Degradation Using GEMs</a:t>
            </a:r>
          </a:p>
          <a:p>
            <a:pPr algn="l">
              <a:lnSpc>
                <a:spcPts val="2800"/>
              </a:lnSpc>
            </a:pPr>
          </a:p>
          <a:p>
            <a:pPr algn="l" marL="863601" indent="-287867" lvl="2">
              <a:lnSpc>
                <a:spcPts val="2800"/>
              </a:lnSpc>
              <a:buFont typeface="Arial"/>
              <a:buChar char="⚬"/>
            </a:pPr>
            <a:r>
              <a:rPr lang="en-US" sz="2000">
                <a:solidFill>
                  <a:srgbClr val="022C5E"/>
                </a:solidFill>
                <a:latin typeface="Hobo"/>
                <a:ea typeface="Hobo"/>
                <a:cs typeface="Hobo"/>
                <a:sym typeface="Hobo"/>
              </a:rPr>
              <a:t>Genetically Engineered Microbes (GEMs): For pollutant breakdown (e.g., pesticides, heavy metals).</a:t>
            </a:r>
          </a:p>
          <a:p>
            <a:pPr algn="l" marL="863601" indent="-287867" lvl="2">
              <a:lnSpc>
                <a:spcPts val="2800"/>
              </a:lnSpc>
              <a:buFont typeface="Arial"/>
              <a:buChar char="⚬"/>
            </a:pPr>
            <a:r>
              <a:rPr lang="en-US" sz="2000">
                <a:solidFill>
                  <a:srgbClr val="022C5E"/>
                </a:solidFill>
                <a:latin typeface="Hobo"/>
                <a:ea typeface="Hobo"/>
                <a:cs typeface="Hobo"/>
                <a:sym typeface="Hobo"/>
              </a:rPr>
              <a:t>Micropermeable Filter: Ensures separation between detection and degradation zones.</a:t>
            </a:r>
          </a:p>
          <a:p>
            <a:pPr algn="l">
              <a:lnSpc>
                <a:spcPts val="2800"/>
              </a:lnSpc>
            </a:pPr>
          </a:p>
        </p:txBody>
      </p:sp>
      <p:sp>
        <p:nvSpPr>
          <p:cNvPr name="TextBox 6" id="6"/>
          <p:cNvSpPr txBox="true"/>
          <p:nvPr/>
        </p:nvSpPr>
        <p:spPr>
          <a:xfrm rot="0">
            <a:off x="1251877" y="794039"/>
            <a:ext cx="5515864" cy="1375059"/>
          </a:xfrm>
          <a:prstGeom prst="rect">
            <a:avLst/>
          </a:prstGeom>
        </p:spPr>
        <p:txBody>
          <a:bodyPr anchor="t" rtlCol="false" tIns="0" lIns="0" bIns="0" rIns="0">
            <a:spAutoFit/>
          </a:bodyPr>
          <a:lstStyle/>
          <a:p>
            <a:pPr algn="ctr">
              <a:lnSpc>
                <a:spcPts val="5584"/>
              </a:lnSpc>
            </a:pPr>
            <a:r>
              <a:rPr lang="en-US" sz="3988">
                <a:solidFill>
                  <a:srgbClr val="022C5E"/>
                </a:solidFill>
                <a:latin typeface="Hobo"/>
                <a:ea typeface="Hobo"/>
                <a:cs typeface="Hobo"/>
                <a:sym typeface="Hobo"/>
              </a:rPr>
              <a:t>TECHNOLOGIES AND</a:t>
            </a:r>
          </a:p>
          <a:p>
            <a:pPr algn="ctr">
              <a:lnSpc>
                <a:spcPts val="5584"/>
              </a:lnSpc>
            </a:pPr>
            <a:r>
              <a:rPr lang="en-US" sz="3988">
                <a:solidFill>
                  <a:srgbClr val="022C5E"/>
                </a:solidFill>
                <a:latin typeface="Hobo"/>
                <a:ea typeface="Hobo"/>
                <a:cs typeface="Hobo"/>
                <a:sym typeface="Hobo"/>
              </a:rPr>
              <a:t>TOOLS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5114" y="8344834"/>
            <a:ext cx="20270816" cy="10688248"/>
          </a:xfrm>
          <a:custGeom>
            <a:avLst/>
            <a:gdLst/>
            <a:ahLst/>
            <a:cxnLst/>
            <a:rect r="r" b="b" t="t" l="l"/>
            <a:pathLst>
              <a:path h="10688248" w="20270816">
                <a:moveTo>
                  <a:pt x="0" y="0"/>
                </a:moveTo>
                <a:lnTo>
                  <a:pt x="20270816" y="0"/>
                </a:lnTo>
                <a:lnTo>
                  <a:pt x="20270816" y="10688249"/>
                </a:lnTo>
                <a:lnTo>
                  <a:pt x="0" y="1068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95909"/>
            <a:ext cx="5962217" cy="2037994"/>
          </a:xfrm>
          <a:custGeom>
            <a:avLst/>
            <a:gdLst/>
            <a:ahLst/>
            <a:cxnLst/>
            <a:rect r="r" b="b" t="t" l="l"/>
            <a:pathLst>
              <a:path h="2037994" w="5962217">
                <a:moveTo>
                  <a:pt x="0" y="0"/>
                </a:moveTo>
                <a:lnTo>
                  <a:pt x="5962217" y="0"/>
                </a:lnTo>
                <a:lnTo>
                  <a:pt x="5962217" y="2037994"/>
                </a:lnTo>
                <a:lnTo>
                  <a:pt x="0" y="203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21</a:t>
            </a:r>
          </a:p>
        </p:txBody>
      </p:sp>
      <p:sp>
        <p:nvSpPr>
          <p:cNvPr name="TextBox 5" id="5"/>
          <p:cNvSpPr txBox="true"/>
          <p:nvPr/>
        </p:nvSpPr>
        <p:spPr>
          <a:xfrm rot="0">
            <a:off x="1251877" y="794039"/>
            <a:ext cx="5515864" cy="1375059"/>
          </a:xfrm>
          <a:prstGeom prst="rect">
            <a:avLst/>
          </a:prstGeom>
        </p:spPr>
        <p:txBody>
          <a:bodyPr anchor="t" rtlCol="false" tIns="0" lIns="0" bIns="0" rIns="0">
            <a:spAutoFit/>
          </a:bodyPr>
          <a:lstStyle/>
          <a:p>
            <a:pPr algn="ctr">
              <a:lnSpc>
                <a:spcPts val="5584"/>
              </a:lnSpc>
            </a:pPr>
            <a:r>
              <a:rPr lang="en-US" sz="3988">
                <a:solidFill>
                  <a:srgbClr val="022C5E"/>
                </a:solidFill>
                <a:latin typeface="Hobo"/>
                <a:ea typeface="Hobo"/>
                <a:cs typeface="Hobo"/>
                <a:sym typeface="Hobo"/>
              </a:rPr>
              <a:t>TECHNOLOGIES AND</a:t>
            </a:r>
          </a:p>
          <a:p>
            <a:pPr algn="ctr">
              <a:lnSpc>
                <a:spcPts val="5584"/>
              </a:lnSpc>
            </a:pPr>
            <a:r>
              <a:rPr lang="en-US" sz="3988">
                <a:solidFill>
                  <a:srgbClr val="022C5E"/>
                </a:solidFill>
                <a:latin typeface="Hobo"/>
                <a:ea typeface="Hobo"/>
                <a:cs typeface="Hobo"/>
                <a:sym typeface="Hobo"/>
              </a:rPr>
              <a:t>TOOLS</a:t>
            </a:r>
          </a:p>
        </p:txBody>
      </p:sp>
      <p:sp>
        <p:nvSpPr>
          <p:cNvPr name="TextBox 6" id="6"/>
          <p:cNvSpPr txBox="true"/>
          <p:nvPr/>
        </p:nvSpPr>
        <p:spPr>
          <a:xfrm rot="0">
            <a:off x="1958671" y="2835428"/>
            <a:ext cx="13822315" cy="6230620"/>
          </a:xfrm>
          <a:prstGeom prst="rect">
            <a:avLst/>
          </a:prstGeom>
        </p:spPr>
        <p:txBody>
          <a:bodyPr anchor="t" rtlCol="false" tIns="0" lIns="0" bIns="0" rIns="0">
            <a:spAutoFit/>
          </a:bodyPr>
          <a:lstStyle/>
          <a:p>
            <a:pPr algn="l">
              <a:lnSpc>
                <a:spcPts val="3079"/>
              </a:lnSpc>
            </a:pPr>
            <a:r>
              <a:rPr lang="en-US" sz="2199">
                <a:solidFill>
                  <a:srgbClr val="022C5E"/>
                </a:solidFill>
                <a:latin typeface="Hobo"/>
                <a:ea typeface="Hobo"/>
                <a:cs typeface="Hobo"/>
                <a:sym typeface="Hobo"/>
              </a:rPr>
              <a:t>.Step 4: Real-Time Monitoring and Data Collection</a:t>
            </a:r>
          </a:p>
          <a:p>
            <a:pPr algn="l">
              <a:lnSpc>
                <a:spcPts val="3079"/>
              </a:lnSpc>
            </a:pPr>
          </a:p>
          <a:p>
            <a:pPr algn="l" marL="949959" indent="-316653" lvl="2">
              <a:lnSpc>
                <a:spcPts val="3079"/>
              </a:lnSpc>
              <a:buFont typeface="Arial"/>
              <a:buChar char="⚬"/>
            </a:pPr>
            <a:r>
              <a:rPr lang="en-US" sz="2199">
                <a:solidFill>
                  <a:srgbClr val="022C5E"/>
                </a:solidFill>
                <a:latin typeface="Hobo"/>
                <a:ea typeface="Hobo"/>
                <a:cs typeface="Hobo"/>
                <a:sym typeface="Hobo"/>
              </a:rPr>
              <a:t>Fluorescence Sensors: For continuous monitoring of pollutant levels during detection.</a:t>
            </a:r>
          </a:p>
          <a:p>
            <a:pPr algn="l" marL="949959" indent="-316653" lvl="2">
              <a:lnSpc>
                <a:spcPts val="3079"/>
              </a:lnSpc>
              <a:buFont typeface="Arial"/>
              <a:buChar char="⚬"/>
            </a:pPr>
            <a:r>
              <a:rPr lang="en-US" sz="2199">
                <a:solidFill>
                  <a:srgbClr val="022C5E"/>
                </a:solidFill>
                <a:latin typeface="Hobo"/>
                <a:ea typeface="Hobo"/>
                <a:cs typeface="Hobo"/>
                <a:sym typeface="Hobo"/>
              </a:rPr>
              <a:t>Data Analysis System: Collects and analyzes fluorescence data for real-time pollutant profiles.</a:t>
            </a:r>
          </a:p>
          <a:p>
            <a:pPr algn="l">
              <a:lnSpc>
                <a:spcPts val="3079"/>
              </a:lnSpc>
            </a:pPr>
          </a:p>
          <a:p>
            <a:pPr algn="l">
              <a:lnSpc>
                <a:spcPts val="3079"/>
              </a:lnSpc>
            </a:pPr>
            <a:r>
              <a:rPr lang="en-US" sz="2199">
                <a:solidFill>
                  <a:srgbClr val="022C5E"/>
                </a:solidFill>
                <a:latin typeface="Hobo"/>
                <a:ea typeface="Hobo"/>
                <a:cs typeface="Hobo"/>
                <a:sym typeface="Hobo"/>
              </a:rPr>
              <a:t>Step 5: Final Water Quality Assurance and Effluent Monitoring</a:t>
            </a:r>
          </a:p>
          <a:p>
            <a:pPr algn="l" marL="474979" indent="-237490" lvl="1">
              <a:lnSpc>
                <a:spcPts val="3079"/>
              </a:lnSpc>
              <a:buFont typeface="Arial"/>
              <a:buChar char="•"/>
            </a:pPr>
          </a:p>
          <a:p>
            <a:pPr algn="l" marL="949959" indent="-316653" lvl="2">
              <a:lnSpc>
                <a:spcPts val="3079"/>
              </a:lnSpc>
              <a:buFont typeface="Arial"/>
              <a:buChar char="⚬"/>
            </a:pPr>
            <a:r>
              <a:rPr lang="en-US" sz="2199">
                <a:solidFill>
                  <a:srgbClr val="022C5E"/>
                </a:solidFill>
                <a:latin typeface="Hobo"/>
                <a:ea typeface="Hobo"/>
                <a:cs typeface="Hobo"/>
                <a:sym typeface="Hobo"/>
              </a:rPr>
              <a:t>Effluent Quality Monitoring: For final analysis to ensure all pollutants have been degraded.</a:t>
            </a:r>
          </a:p>
          <a:p>
            <a:pPr algn="l" marL="949959" indent="-316653" lvl="2">
              <a:lnSpc>
                <a:spcPts val="3079"/>
              </a:lnSpc>
              <a:buFont typeface="Arial"/>
              <a:buChar char="⚬"/>
            </a:pPr>
            <a:r>
              <a:rPr lang="en-US" sz="2199">
                <a:solidFill>
                  <a:srgbClr val="022C5E"/>
                </a:solidFill>
                <a:latin typeface="Hobo"/>
                <a:ea typeface="Hobo"/>
                <a:cs typeface="Hobo"/>
                <a:sym typeface="Hobo"/>
              </a:rPr>
              <a:t>Post-Treatment Sensors: To verify the effectiveness of the degradation process.</a:t>
            </a:r>
          </a:p>
          <a:p>
            <a:pPr algn="l" marL="949959" indent="-316653" lvl="2">
              <a:lnSpc>
                <a:spcPts val="3079"/>
              </a:lnSpc>
              <a:buFont typeface="Arial"/>
              <a:buChar char="⚬"/>
            </a:pPr>
          </a:p>
          <a:p>
            <a:pPr algn="l">
              <a:lnSpc>
                <a:spcPts val="3079"/>
              </a:lnSpc>
            </a:pPr>
            <a:r>
              <a:rPr lang="en-US" sz="2199">
                <a:solidFill>
                  <a:srgbClr val="022C5E"/>
                </a:solidFill>
                <a:latin typeface="Hobo"/>
                <a:ea typeface="Hobo"/>
                <a:cs typeface="Hobo"/>
                <a:sym typeface="Hobo"/>
              </a:rPr>
              <a:t>Step 6: Water Discharge or Recycling</a:t>
            </a:r>
          </a:p>
          <a:p>
            <a:pPr algn="l">
              <a:lnSpc>
                <a:spcPts val="3079"/>
              </a:lnSpc>
            </a:pPr>
          </a:p>
          <a:p>
            <a:pPr algn="l" marL="949959" indent="-316653" lvl="2">
              <a:lnSpc>
                <a:spcPts val="3079"/>
              </a:lnSpc>
              <a:buFont typeface="Arial"/>
              <a:buChar char="⚬"/>
            </a:pPr>
            <a:r>
              <a:rPr lang="en-US" sz="2199">
                <a:solidFill>
                  <a:srgbClr val="022C5E"/>
                </a:solidFill>
                <a:latin typeface="Hobo"/>
                <a:ea typeface="Hobo"/>
                <a:cs typeface="Hobo"/>
                <a:sym typeface="Hobo"/>
              </a:rPr>
              <a:t>Discharge System: For releasing purified water back into the environment.</a:t>
            </a:r>
          </a:p>
          <a:p>
            <a:pPr algn="l" marL="949959" indent="-316653" lvl="2">
              <a:lnSpc>
                <a:spcPts val="3079"/>
              </a:lnSpc>
              <a:buFont typeface="Arial"/>
              <a:buChar char="⚬"/>
            </a:pPr>
            <a:r>
              <a:rPr lang="en-US" sz="2199">
                <a:solidFill>
                  <a:srgbClr val="022C5E"/>
                </a:solidFill>
                <a:latin typeface="Hobo"/>
                <a:ea typeface="Hobo"/>
                <a:cs typeface="Hobo"/>
                <a:sym typeface="Hobo"/>
              </a:rPr>
              <a:t>Water Recycling System: For reintroducing treated water into the cycle.</a:t>
            </a:r>
          </a:p>
          <a:p>
            <a:pPr algn="l">
              <a:lnSpc>
                <a:spcPts val="3079"/>
              </a:lnSpc>
            </a:pPr>
          </a:p>
          <a:p>
            <a:pPr algn="l">
              <a:lnSpc>
                <a:spcPts val="307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1344093" y="-9659548"/>
            <a:ext cx="20270816" cy="10688248"/>
          </a:xfrm>
          <a:custGeom>
            <a:avLst/>
            <a:gdLst/>
            <a:ahLst/>
            <a:cxnLst/>
            <a:rect r="r" b="b" t="t" l="l"/>
            <a:pathLst>
              <a:path h="10688248" w="20270816">
                <a:moveTo>
                  <a:pt x="0" y="0"/>
                </a:moveTo>
                <a:lnTo>
                  <a:pt x="20270815" y="0"/>
                </a:lnTo>
                <a:lnTo>
                  <a:pt x="20270815"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05755" y="1406694"/>
            <a:ext cx="2454713" cy="1856655"/>
          </a:xfrm>
          <a:custGeom>
            <a:avLst/>
            <a:gdLst/>
            <a:ahLst/>
            <a:cxnLst/>
            <a:rect r="r" b="b" t="t" l="l"/>
            <a:pathLst>
              <a:path h="1856655" w="2454713">
                <a:moveTo>
                  <a:pt x="0" y="0"/>
                </a:moveTo>
                <a:lnTo>
                  <a:pt x="2454713" y="0"/>
                </a:lnTo>
                <a:lnTo>
                  <a:pt x="2454713" y="1856656"/>
                </a:lnTo>
                <a:lnTo>
                  <a:pt x="0" y="18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37818" y="1258647"/>
            <a:ext cx="4923910" cy="651533"/>
          </a:xfrm>
          <a:prstGeom prst="rect">
            <a:avLst/>
          </a:prstGeom>
        </p:spPr>
        <p:txBody>
          <a:bodyPr anchor="t" rtlCol="false" tIns="0" lIns="0" bIns="0" rIns="0">
            <a:spAutoFit/>
          </a:bodyPr>
          <a:lstStyle/>
          <a:p>
            <a:pPr algn="l">
              <a:lnSpc>
                <a:spcPts val="5038"/>
              </a:lnSpc>
              <a:spcBef>
                <a:spcPct val="0"/>
              </a:spcBef>
            </a:pPr>
            <a:r>
              <a:rPr lang="en-US" sz="4539">
                <a:solidFill>
                  <a:srgbClr val="3759CF"/>
                </a:solidFill>
                <a:latin typeface="Mulled Wine Season"/>
                <a:ea typeface="Mulled Wine Season"/>
                <a:cs typeface="Mulled Wine Season"/>
                <a:sym typeface="Mulled Wine Season"/>
              </a:rPr>
              <a:t>REFERENCES</a:t>
            </a:r>
          </a:p>
        </p:txBody>
      </p:sp>
      <p:sp>
        <p:nvSpPr>
          <p:cNvPr name="TextBox 5" id="5"/>
          <p:cNvSpPr txBox="true"/>
          <p:nvPr/>
        </p:nvSpPr>
        <p:spPr>
          <a:xfrm rot="0">
            <a:off x="499803" y="2043530"/>
            <a:ext cx="14326607" cy="7579870"/>
          </a:xfrm>
          <a:prstGeom prst="rect">
            <a:avLst/>
          </a:prstGeom>
        </p:spPr>
        <p:txBody>
          <a:bodyPr anchor="t" rtlCol="false" tIns="0" lIns="0" bIns="0" rIns="0">
            <a:spAutoFit/>
          </a:bodyPr>
          <a:lstStyle/>
          <a:p>
            <a:pPr algn="l" marL="664951" indent="-332476" lvl="1">
              <a:lnSpc>
                <a:spcPts val="4311"/>
              </a:lnSpc>
              <a:buFont typeface="Arial"/>
              <a:buChar char="•"/>
            </a:pPr>
            <a:r>
              <a:rPr lang="en-US" sz="3079">
                <a:solidFill>
                  <a:srgbClr val="022C5E"/>
                </a:solidFill>
                <a:latin typeface="Open Sans"/>
                <a:ea typeface="Open Sans"/>
                <a:cs typeface="Open Sans"/>
                <a:sym typeface="Open Sans"/>
              </a:rPr>
              <a:t>Genetically engineered microorganisms for environmental remediation, </a:t>
            </a:r>
            <a:r>
              <a:rPr lang="en-US" sz="3079">
                <a:solidFill>
                  <a:srgbClr val="022C5E"/>
                </a:solidFill>
                <a:latin typeface="Open Sans"/>
                <a:ea typeface="Open Sans"/>
                <a:cs typeface="Open Sans"/>
                <a:sym typeface="Open Sans"/>
              </a:rPr>
              <a:t>Author: panelHamza Rafeeq, Nadia Afsheen, Sadia Rafique, Arooj Arshad, Maham Intisar, Asim Hussain, Muhammad Bilal d, Hafiz M.N. Iqbal. </a:t>
            </a:r>
            <a:r>
              <a:rPr lang="en-US" sz="3079" u="sng">
                <a:solidFill>
                  <a:srgbClr val="022C5E"/>
                </a:solidFill>
                <a:latin typeface="Open Sans"/>
                <a:ea typeface="Open Sans"/>
                <a:cs typeface="Open Sans"/>
                <a:sym typeface="Open Sans"/>
                <a:hlinkClick r:id="rId6" tooltip="https://doi.org/10.1016/j.chemosphere.2022.136751"/>
              </a:rPr>
              <a:t>https://doi.org/10.1016/j.chemosphere.2022.136751</a:t>
            </a:r>
          </a:p>
          <a:p>
            <a:pPr algn="l" marL="664951" indent="-332476" lvl="1">
              <a:lnSpc>
                <a:spcPts val="4311"/>
              </a:lnSpc>
              <a:buFont typeface="Arial"/>
              <a:buChar char="•"/>
            </a:pPr>
            <a:r>
              <a:rPr lang="en-US" sz="3079">
                <a:solidFill>
                  <a:srgbClr val="022C5E"/>
                </a:solidFill>
                <a:latin typeface="Open Sans"/>
                <a:ea typeface="Open Sans"/>
                <a:cs typeface="Open Sans"/>
                <a:sym typeface="Open Sans"/>
              </a:rPr>
              <a:t>Yaroshenko, I.; Kirsanov, D.; Marjanovic, M.; Lieberzeit, P.A.; Korostynska, O.; Mason, A.; Frau, I.; Legin, A. Real-Time Water Quality Monitoring with Chemical Sensors. Sensors 2020, 20, 3432. </a:t>
            </a:r>
            <a:r>
              <a:rPr lang="en-US" sz="3079" u="sng">
                <a:solidFill>
                  <a:srgbClr val="022C5E"/>
                </a:solidFill>
                <a:latin typeface="Open Sans"/>
                <a:ea typeface="Open Sans"/>
                <a:cs typeface="Open Sans"/>
                <a:sym typeface="Open Sans"/>
              </a:rPr>
              <a:t>https://doi.org/10.3390/s20123432</a:t>
            </a:r>
          </a:p>
          <a:p>
            <a:pPr algn="l" marL="664951" indent="-332476" lvl="1">
              <a:lnSpc>
                <a:spcPts val="4311"/>
              </a:lnSpc>
              <a:buFont typeface="Arial"/>
              <a:buChar char="•"/>
            </a:pPr>
            <a:r>
              <a:rPr lang="en-US" sz="3079">
                <a:solidFill>
                  <a:srgbClr val="022C5E"/>
                </a:solidFill>
                <a:latin typeface="Open Sans"/>
                <a:ea typeface="Open Sans"/>
                <a:cs typeface="Open Sans"/>
                <a:sym typeface="Open Sans"/>
              </a:rPr>
              <a:t>Advances in quantifying microbial contamination in potable water: Potential of fluorescence-based sensor technology. </a:t>
            </a:r>
            <a:r>
              <a:rPr lang="en-US" sz="3079">
                <a:solidFill>
                  <a:srgbClr val="022C5E"/>
                </a:solidFill>
                <a:latin typeface="Open Sans"/>
                <a:ea typeface="Open Sans"/>
                <a:cs typeface="Open Sans"/>
                <a:sym typeface="Open Sans"/>
                <a:hlinkClick r:id="rId7" tooltip="https://wires.onlinelibrary.wiley.com/authored-by/Gunter/Hannah"/>
              </a:rPr>
              <a:t>Hannah Gunter</a:t>
            </a:r>
            <a:r>
              <a:rPr lang="en-US" sz="3079">
                <a:solidFill>
                  <a:srgbClr val="022C5E"/>
                </a:solidFill>
                <a:latin typeface="Open Sans"/>
                <a:ea typeface="Open Sans"/>
                <a:cs typeface="Open Sans"/>
                <a:sym typeface="Open Sans"/>
              </a:rPr>
              <a:t>, </a:t>
            </a:r>
            <a:r>
              <a:rPr lang="en-US" sz="3079">
                <a:solidFill>
                  <a:srgbClr val="022C5E"/>
                </a:solidFill>
                <a:latin typeface="Open Sans"/>
                <a:ea typeface="Open Sans"/>
                <a:cs typeface="Open Sans"/>
                <a:sym typeface="Open Sans"/>
                <a:hlinkClick r:id="rId8" tooltip="https://wires.onlinelibrary.wiley.com/authored-by/Bradley/Chris"/>
              </a:rPr>
              <a:t>Chris Bradley</a:t>
            </a:r>
            <a:r>
              <a:rPr lang="en-US" sz="3079">
                <a:solidFill>
                  <a:srgbClr val="022C5E"/>
                </a:solidFill>
                <a:latin typeface="Open Sans"/>
                <a:ea typeface="Open Sans"/>
                <a:cs typeface="Open Sans"/>
                <a:sym typeface="Open Sans"/>
              </a:rPr>
              <a:t>, </a:t>
            </a:r>
            <a:r>
              <a:rPr lang="en-US" sz="3079">
                <a:solidFill>
                  <a:srgbClr val="022C5E"/>
                </a:solidFill>
                <a:latin typeface="Open Sans"/>
                <a:ea typeface="Open Sans"/>
                <a:cs typeface="Open Sans"/>
                <a:sym typeface="Open Sans"/>
                <a:hlinkClick r:id="rId9" tooltip="https://wires.onlinelibrary.wiley.com/authored-by/Hannah/David+M."/>
              </a:rPr>
              <a:t>David M. Hannah</a:t>
            </a:r>
            <a:r>
              <a:rPr lang="en-US" sz="3079">
                <a:solidFill>
                  <a:srgbClr val="022C5E"/>
                </a:solidFill>
                <a:latin typeface="Open Sans"/>
                <a:ea typeface="Open Sans"/>
                <a:cs typeface="Open Sans"/>
                <a:sym typeface="Open Sans"/>
              </a:rPr>
              <a:t>, </a:t>
            </a:r>
            <a:r>
              <a:rPr lang="en-US" sz="3079">
                <a:solidFill>
                  <a:srgbClr val="022C5E"/>
                </a:solidFill>
                <a:latin typeface="Open Sans"/>
                <a:ea typeface="Open Sans"/>
                <a:cs typeface="Open Sans"/>
                <a:sym typeface="Open Sans"/>
                <a:hlinkClick r:id="rId10" tooltip="https://wires.onlinelibrary.wiley.com/authored-by/Manaseki%E2%80%90Holland/Semira"/>
              </a:rPr>
              <a:t>Semira Manaseki-Holland</a:t>
            </a:r>
            <a:r>
              <a:rPr lang="en-US" sz="3079">
                <a:solidFill>
                  <a:srgbClr val="022C5E"/>
                </a:solidFill>
                <a:latin typeface="Open Sans"/>
                <a:ea typeface="Open Sans"/>
                <a:cs typeface="Open Sans"/>
                <a:sym typeface="Open Sans"/>
              </a:rPr>
              <a:t>, </a:t>
            </a:r>
            <a:r>
              <a:rPr lang="en-US" sz="3079">
                <a:solidFill>
                  <a:srgbClr val="022C5E"/>
                </a:solidFill>
                <a:latin typeface="Open Sans"/>
                <a:ea typeface="Open Sans"/>
                <a:cs typeface="Open Sans"/>
                <a:sym typeface="Open Sans"/>
                <a:hlinkClick r:id="rId11" tooltip="https://wires.onlinelibrary.wiley.com/authored-by/Stevens/Rob"/>
              </a:rPr>
              <a:t>Rob Stevens</a:t>
            </a:r>
            <a:r>
              <a:rPr lang="en-US" sz="3079">
                <a:solidFill>
                  <a:srgbClr val="022C5E"/>
                </a:solidFill>
                <a:latin typeface="Open Sans"/>
                <a:ea typeface="Open Sans"/>
                <a:cs typeface="Open Sans"/>
                <a:sym typeface="Open Sans"/>
              </a:rPr>
              <a:t>, </a:t>
            </a:r>
            <a:r>
              <a:rPr lang="en-US" sz="3079">
                <a:solidFill>
                  <a:srgbClr val="022C5E"/>
                </a:solidFill>
                <a:latin typeface="Open Sans"/>
                <a:ea typeface="Open Sans"/>
                <a:cs typeface="Open Sans"/>
                <a:sym typeface="Open Sans"/>
                <a:hlinkClick r:id="rId12" tooltip="https://wires.onlinelibrary.wiley.com/authored-by/Khamis/Kieran"/>
              </a:rPr>
              <a:t>Kieran Khamis</a:t>
            </a:r>
            <a:r>
              <a:rPr lang="en-US" sz="3079">
                <a:solidFill>
                  <a:srgbClr val="022C5E"/>
                </a:solidFill>
                <a:latin typeface="Open Sans"/>
                <a:ea typeface="Open Sans"/>
                <a:cs typeface="Open Sans"/>
                <a:sym typeface="Open Sans"/>
              </a:rPr>
              <a:t>. </a:t>
            </a:r>
            <a:r>
              <a:rPr lang="en-US" sz="3079" u="sng">
                <a:solidFill>
                  <a:srgbClr val="022C5E"/>
                </a:solidFill>
                <a:latin typeface="Open Sans"/>
                <a:ea typeface="Open Sans"/>
                <a:cs typeface="Open Sans"/>
                <a:sym typeface="Open Sans"/>
                <a:hlinkClick r:id="rId13" tooltip="https://doi.org/10.1002/wat2.1622"/>
              </a:rPr>
              <a:t>https://doi.org/10.1002/wat2.1622</a:t>
            </a:r>
          </a:p>
          <a:p>
            <a:pPr algn="l" marL="664951" indent="-332476" lvl="1">
              <a:lnSpc>
                <a:spcPts val="4311"/>
              </a:lnSpc>
              <a:buFont typeface="Arial"/>
              <a:buChar char="•"/>
            </a:pPr>
            <a:r>
              <a:rPr lang="en-US" sz="3079">
                <a:solidFill>
                  <a:srgbClr val="022C5E"/>
                </a:solidFill>
                <a:latin typeface="Open Sans"/>
                <a:ea typeface="Open Sans"/>
                <a:cs typeface="Open Sans"/>
                <a:sym typeface="Open Sans"/>
              </a:rPr>
              <a:t>Nies, D. H. (1999). "Microbial heavy-metal resistance." Applied Microbiology and Biotechnology. </a:t>
            </a:r>
            <a:r>
              <a:rPr lang="en-US" sz="3079">
                <a:solidFill>
                  <a:srgbClr val="022C5E"/>
                </a:solidFill>
                <a:latin typeface="Open Sans"/>
                <a:ea typeface="Open Sans"/>
                <a:cs typeface="Open Sans"/>
                <a:sym typeface="Open Sans"/>
              </a:rPr>
              <a:t>DOI: 10.1007/s002530051386.</a:t>
            </a:r>
          </a:p>
        </p:txBody>
      </p:sp>
      <p:sp>
        <p:nvSpPr>
          <p:cNvPr name="TextBox 6" id="6"/>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1344093" y="-9659548"/>
            <a:ext cx="20270816" cy="10688248"/>
          </a:xfrm>
          <a:custGeom>
            <a:avLst/>
            <a:gdLst/>
            <a:ahLst/>
            <a:cxnLst/>
            <a:rect r="r" b="b" t="t" l="l"/>
            <a:pathLst>
              <a:path h="10688248" w="20270816">
                <a:moveTo>
                  <a:pt x="0" y="0"/>
                </a:moveTo>
                <a:lnTo>
                  <a:pt x="20270815" y="0"/>
                </a:lnTo>
                <a:lnTo>
                  <a:pt x="20270815"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05755" y="1406694"/>
            <a:ext cx="2454713" cy="1856655"/>
          </a:xfrm>
          <a:custGeom>
            <a:avLst/>
            <a:gdLst/>
            <a:ahLst/>
            <a:cxnLst/>
            <a:rect r="r" b="b" t="t" l="l"/>
            <a:pathLst>
              <a:path h="1856655" w="2454713">
                <a:moveTo>
                  <a:pt x="0" y="0"/>
                </a:moveTo>
                <a:lnTo>
                  <a:pt x="2454713" y="0"/>
                </a:lnTo>
                <a:lnTo>
                  <a:pt x="2454713" y="1856656"/>
                </a:lnTo>
                <a:lnTo>
                  <a:pt x="0" y="18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37818" y="1258647"/>
            <a:ext cx="4923910" cy="651533"/>
          </a:xfrm>
          <a:prstGeom prst="rect">
            <a:avLst/>
          </a:prstGeom>
        </p:spPr>
        <p:txBody>
          <a:bodyPr anchor="t" rtlCol="false" tIns="0" lIns="0" bIns="0" rIns="0">
            <a:spAutoFit/>
          </a:bodyPr>
          <a:lstStyle/>
          <a:p>
            <a:pPr algn="l">
              <a:lnSpc>
                <a:spcPts val="5038"/>
              </a:lnSpc>
              <a:spcBef>
                <a:spcPct val="0"/>
              </a:spcBef>
            </a:pPr>
            <a:r>
              <a:rPr lang="en-US" sz="4539">
                <a:solidFill>
                  <a:srgbClr val="3759CF"/>
                </a:solidFill>
                <a:latin typeface="Mulled Wine Season"/>
                <a:ea typeface="Mulled Wine Season"/>
                <a:cs typeface="Mulled Wine Season"/>
                <a:sym typeface="Mulled Wine Season"/>
              </a:rPr>
              <a:t>REFERENCES</a:t>
            </a:r>
          </a:p>
        </p:txBody>
      </p:sp>
      <p:sp>
        <p:nvSpPr>
          <p:cNvPr name="TextBox 5" id="5"/>
          <p:cNvSpPr txBox="true"/>
          <p:nvPr/>
        </p:nvSpPr>
        <p:spPr>
          <a:xfrm rot="0">
            <a:off x="499803" y="2043530"/>
            <a:ext cx="14326607" cy="3779395"/>
          </a:xfrm>
          <a:prstGeom prst="rect">
            <a:avLst/>
          </a:prstGeom>
        </p:spPr>
        <p:txBody>
          <a:bodyPr anchor="t" rtlCol="false" tIns="0" lIns="0" bIns="0" rIns="0">
            <a:spAutoFit/>
          </a:bodyPr>
          <a:lstStyle/>
          <a:p>
            <a:pPr algn="l" marL="664951" indent="-332476" lvl="1">
              <a:lnSpc>
                <a:spcPts val="4311"/>
              </a:lnSpc>
              <a:buFont typeface="Arial"/>
              <a:buChar char="•"/>
            </a:pPr>
            <a:r>
              <a:rPr lang="en-US" sz="3079">
                <a:solidFill>
                  <a:srgbClr val="022C5E"/>
                </a:solidFill>
                <a:latin typeface="Open Sans"/>
                <a:ea typeface="Open Sans"/>
                <a:cs typeface="Open Sans"/>
                <a:sym typeface="Open Sans"/>
              </a:rPr>
              <a:t>Genetically Engineered Microorganisms for Bioremediation</a:t>
            </a:r>
            <a:r>
              <a:rPr lang="en-US" sz="3079" u="sng">
                <a:solidFill>
                  <a:srgbClr val="022C5E"/>
                </a:solidFill>
                <a:latin typeface="Open Sans"/>
                <a:ea typeface="Open Sans"/>
                <a:cs typeface="Open Sans"/>
                <a:sym typeface="Open Sans"/>
              </a:rPr>
              <a:t> </a:t>
            </a:r>
            <a:r>
              <a:rPr lang="en-US" sz="3079" u="sng">
                <a:solidFill>
                  <a:srgbClr val="022C5E"/>
                </a:solidFill>
                <a:latin typeface="Open Sans"/>
                <a:ea typeface="Open Sans"/>
                <a:cs typeface="Open Sans"/>
                <a:sym typeface="Open Sans"/>
                <a:hlinkClick r:id="rId6" tooltip="https://www.researchgate.net/publication/348509494_Recent_Advances_in_the_Application_of_Genetically_Engineered_Microorganisms_for_Microbial_Rejuvenation_of_Contaminated_Environment"/>
              </a:rPr>
              <a:t>https://www.researchgate.net/publication/348509494_Recent_Advances_in_the_Application_of_Genetically_Engineered_Microorganisms_for_Microbial_Rejuvenation_of_Contaminated_Environment</a:t>
            </a:r>
          </a:p>
          <a:p>
            <a:pPr algn="l" marL="664951" indent="-332476" lvl="1">
              <a:lnSpc>
                <a:spcPts val="4311"/>
              </a:lnSpc>
              <a:buFont typeface="Arial"/>
              <a:buChar char="•"/>
            </a:pPr>
            <a:r>
              <a:rPr lang="en-US" sz="3079" spc="-92">
                <a:solidFill>
                  <a:srgbClr val="022C5E"/>
                </a:solidFill>
                <a:latin typeface="Open Sans"/>
                <a:ea typeface="Open Sans"/>
                <a:cs typeface="Open Sans"/>
                <a:sym typeface="Open Sans"/>
              </a:rPr>
              <a:t>Bioremediation – the recent drift towards a sustainable environment. </a:t>
            </a:r>
            <a:r>
              <a:rPr lang="en-US" sz="3079" spc="-92" u="sng">
                <a:solidFill>
                  <a:srgbClr val="022C5E"/>
                </a:solidFill>
                <a:latin typeface="Open Sans"/>
                <a:ea typeface="Open Sans"/>
                <a:cs typeface="Open Sans"/>
                <a:sym typeface="Open Sans"/>
                <a:hlinkClick r:id="rId7" tooltip="https://pubs.rsc.org/en/content/articlehtml/2024/va/d3va00358b"/>
              </a:rPr>
              <a:t>https://pubs.rsc.org/en/content/articlehtml/2024/va/d3va00358b</a:t>
            </a:r>
          </a:p>
          <a:p>
            <a:pPr algn="l">
              <a:lnSpc>
                <a:spcPts val="4311"/>
              </a:lnSpc>
            </a:pPr>
          </a:p>
        </p:txBody>
      </p:sp>
      <p:sp>
        <p:nvSpPr>
          <p:cNvPr name="TextBox 6" id="6"/>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74786" y="3987140"/>
            <a:ext cx="14538428" cy="2707593"/>
          </a:xfrm>
          <a:prstGeom prst="rect">
            <a:avLst/>
          </a:prstGeom>
        </p:spPr>
        <p:txBody>
          <a:bodyPr anchor="t" rtlCol="false" tIns="0" lIns="0" bIns="0" rIns="0">
            <a:spAutoFit/>
          </a:bodyPr>
          <a:lstStyle/>
          <a:p>
            <a:pPr algn="l">
              <a:lnSpc>
                <a:spcPts val="4375"/>
              </a:lnSpc>
            </a:pPr>
            <a:r>
              <a:rPr lang="en-US" sz="3125">
                <a:solidFill>
                  <a:srgbClr val="022C5E"/>
                </a:solidFill>
                <a:latin typeface="Open Sans"/>
                <a:ea typeface="Open Sans"/>
                <a:cs typeface="Open Sans"/>
                <a:sym typeface="Open Sans"/>
              </a:rPr>
              <a:t>Our solution involves a cutting-edge wastewater treatment system that utilizes real-time monitoring with IoT sensors and genetically engineered microorganisms (GEMs) to detect and neutralize pollutants. The system ensures treated water meets purity standards before being released back into rivers or reused domestically.</a:t>
            </a:r>
          </a:p>
        </p:txBody>
      </p:sp>
      <p:sp>
        <p:nvSpPr>
          <p:cNvPr name="Freeform 4" id="4"/>
          <p:cNvSpPr/>
          <p:nvPr/>
        </p:nvSpPr>
        <p:spPr>
          <a:xfrm flipH="false" flipV="false" rot="0">
            <a:off x="1176502" y="1309524"/>
            <a:ext cx="5934317" cy="2028458"/>
          </a:xfrm>
          <a:custGeom>
            <a:avLst/>
            <a:gdLst/>
            <a:ahLst/>
            <a:cxnLst/>
            <a:rect r="r" b="b" t="t" l="l"/>
            <a:pathLst>
              <a:path h="2028458" w="5934317">
                <a:moveTo>
                  <a:pt x="0" y="0"/>
                </a:moveTo>
                <a:lnTo>
                  <a:pt x="5934318" y="0"/>
                </a:lnTo>
                <a:lnTo>
                  <a:pt x="5934318" y="2028458"/>
                </a:lnTo>
                <a:lnTo>
                  <a:pt x="0" y="2028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76502" y="1810810"/>
            <a:ext cx="593431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Introduction </a:t>
            </a:r>
          </a:p>
        </p:txBody>
      </p:sp>
      <p:sp>
        <p:nvSpPr>
          <p:cNvPr name="TextBox 6" id="6"/>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923379"/>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4501" y="1621280"/>
            <a:ext cx="17078998" cy="5604159"/>
            <a:chOff x="0" y="0"/>
            <a:chExt cx="22771997" cy="7472211"/>
          </a:xfrm>
        </p:grpSpPr>
        <p:grpSp>
          <p:nvGrpSpPr>
            <p:cNvPr name="Group 4" id="4"/>
            <p:cNvGrpSpPr/>
            <p:nvPr/>
          </p:nvGrpSpPr>
          <p:grpSpPr>
            <a:xfrm rot="0">
              <a:off x="7829253" y="0"/>
              <a:ext cx="8429527" cy="2529856"/>
              <a:chOff x="0" y="0"/>
              <a:chExt cx="1665092" cy="499725"/>
            </a:xfrm>
          </p:grpSpPr>
          <p:sp>
            <p:nvSpPr>
              <p:cNvPr name="Freeform 5" id="5"/>
              <p:cNvSpPr/>
              <p:nvPr/>
            </p:nvSpPr>
            <p:spPr>
              <a:xfrm flipH="false" flipV="false" rot="0">
                <a:off x="0" y="0"/>
                <a:ext cx="1665092" cy="499725"/>
              </a:xfrm>
              <a:custGeom>
                <a:avLst/>
                <a:gdLst/>
                <a:ahLst/>
                <a:cxnLst/>
                <a:rect r="r" b="b" t="t" l="l"/>
                <a:pathLst>
                  <a:path h="499725" w="1665092">
                    <a:moveTo>
                      <a:pt x="34288" y="0"/>
                    </a:moveTo>
                    <a:lnTo>
                      <a:pt x="1630804" y="0"/>
                    </a:lnTo>
                    <a:cubicBezTo>
                      <a:pt x="1649741" y="0"/>
                      <a:pt x="1665092" y="15351"/>
                      <a:pt x="1665092" y="34288"/>
                    </a:cubicBezTo>
                    <a:lnTo>
                      <a:pt x="1665092" y="465437"/>
                    </a:lnTo>
                    <a:cubicBezTo>
                      <a:pt x="1665092" y="484373"/>
                      <a:pt x="1649741" y="499725"/>
                      <a:pt x="1630804" y="499725"/>
                    </a:cubicBezTo>
                    <a:lnTo>
                      <a:pt x="34288" y="499725"/>
                    </a:lnTo>
                    <a:cubicBezTo>
                      <a:pt x="15351" y="499725"/>
                      <a:pt x="0" y="484373"/>
                      <a:pt x="0" y="465437"/>
                    </a:cubicBezTo>
                    <a:lnTo>
                      <a:pt x="0" y="34288"/>
                    </a:lnTo>
                    <a:cubicBezTo>
                      <a:pt x="0" y="15351"/>
                      <a:pt x="15351" y="0"/>
                      <a:pt x="34288" y="0"/>
                    </a:cubicBezTo>
                    <a:close/>
                  </a:path>
                </a:pathLst>
              </a:custGeom>
              <a:solidFill>
                <a:srgbClr val="7BBCD6"/>
              </a:solidFill>
            </p:spPr>
          </p:sp>
          <p:sp>
            <p:nvSpPr>
              <p:cNvPr name="TextBox 6" id="6"/>
              <p:cNvSpPr txBox="true"/>
              <p:nvPr/>
            </p:nvSpPr>
            <p:spPr>
              <a:xfrm>
                <a:off x="0" y="-38100"/>
                <a:ext cx="1665092" cy="53782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761178" y="172271"/>
              <a:ext cx="8497602" cy="1829857"/>
            </a:xfrm>
            <a:prstGeom prst="rect">
              <a:avLst/>
            </a:prstGeom>
          </p:spPr>
          <p:txBody>
            <a:bodyPr anchor="t" rtlCol="false" tIns="0" lIns="0" bIns="0" rIns="0">
              <a:spAutoFit/>
            </a:bodyPr>
            <a:lstStyle/>
            <a:p>
              <a:pPr algn="ctr">
                <a:lnSpc>
                  <a:spcPts val="5600"/>
                </a:lnSpc>
                <a:spcBef>
                  <a:spcPct val="0"/>
                </a:spcBef>
              </a:pPr>
              <a:r>
                <a:rPr lang="en-US" sz="4000">
                  <a:solidFill>
                    <a:srgbClr val="EFFAFF"/>
                  </a:solidFill>
                  <a:latin typeface="Fredoka"/>
                  <a:ea typeface="Fredoka"/>
                  <a:cs typeface="Fredoka"/>
                  <a:sym typeface="Fredoka"/>
                </a:rPr>
                <a:t>Real-Time Pollutant Detection using sensors</a:t>
              </a:r>
            </a:p>
          </p:txBody>
        </p:sp>
        <p:sp>
          <p:nvSpPr>
            <p:cNvPr name="Freeform 8" id="8"/>
            <p:cNvSpPr/>
            <p:nvPr/>
          </p:nvSpPr>
          <p:spPr>
            <a:xfrm flipH="false" flipV="false" rot="0">
              <a:off x="4630514" y="650083"/>
              <a:ext cx="3680215" cy="736043"/>
            </a:xfrm>
            <a:custGeom>
              <a:avLst/>
              <a:gdLst/>
              <a:ahLst/>
              <a:cxnLst/>
              <a:rect r="r" b="b" t="t" l="l"/>
              <a:pathLst>
                <a:path h="736043" w="3680215">
                  <a:moveTo>
                    <a:pt x="0" y="0"/>
                  </a:moveTo>
                  <a:lnTo>
                    <a:pt x="3680216" y="0"/>
                  </a:lnTo>
                  <a:lnTo>
                    <a:pt x="3680216" y="736043"/>
                  </a:lnTo>
                  <a:lnTo>
                    <a:pt x="0" y="736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07826" y="246824"/>
              <a:ext cx="4937044" cy="2036209"/>
            </a:xfrm>
            <a:custGeom>
              <a:avLst/>
              <a:gdLst/>
              <a:ahLst/>
              <a:cxnLst/>
              <a:rect r="r" b="b" t="t" l="l"/>
              <a:pathLst>
                <a:path h="2036209" w="4937044">
                  <a:moveTo>
                    <a:pt x="0" y="0"/>
                  </a:moveTo>
                  <a:lnTo>
                    <a:pt x="4937044" y="0"/>
                  </a:lnTo>
                  <a:lnTo>
                    <a:pt x="4937044" y="2036208"/>
                  </a:lnTo>
                  <a:lnTo>
                    <a:pt x="0" y="2036208"/>
                  </a:lnTo>
                  <a:lnTo>
                    <a:pt x="0" y="0"/>
                  </a:lnTo>
                  <a:close/>
                </a:path>
              </a:pathLst>
            </a:custGeom>
            <a:blipFill>
              <a:blip r:embed="rId6">
                <a:extLst>
                  <a:ext uri="{96DAC541-7B7A-43D3-8B79-37D633B846F1}">
                    <asvg:svgBlip xmlns:asvg="http://schemas.microsoft.com/office/drawing/2016/SVG/main" r:embed="rId7"/>
                  </a:ext>
                </a:extLst>
              </a:blip>
              <a:stretch>
                <a:fillRect l="0" t="-35" r="0" b="-35"/>
              </a:stretch>
            </a:blipFill>
          </p:spPr>
        </p:sp>
        <p:sp>
          <p:nvSpPr>
            <p:cNvPr name="TextBox 10" id="10"/>
            <p:cNvSpPr txBox="true"/>
            <p:nvPr/>
          </p:nvSpPr>
          <p:spPr>
            <a:xfrm rot="0">
              <a:off x="342584" y="361593"/>
              <a:ext cx="4667528" cy="1739995"/>
            </a:xfrm>
            <a:prstGeom prst="rect">
              <a:avLst/>
            </a:prstGeom>
          </p:spPr>
          <p:txBody>
            <a:bodyPr anchor="t" rtlCol="false" tIns="0" lIns="0" bIns="0" rIns="0">
              <a:spAutoFit/>
            </a:bodyPr>
            <a:lstStyle/>
            <a:p>
              <a:pPr algn="ctr">
                <a:lnSpc>
                  <a:spcPts val="5377"/>
                </a:lnSpc>
                <a:spcBef>
                  <a:spcPct val="0"/>
                </a:spcBef>
              </a:pPr>
              <a:r>
                <a:rPr lang="en-US" sz="3840">
                  <a:solidFill>
                    <a:srgbClr val="E5F5FB"/>
                  </a:solidFill>
                  <a:latin typeface="Fredoka"/>
                  <a:ea typeface="Fredoka"/>
                  <a:cs typeface="Fredoka"/>
                  <a:sym typeface="Fredoka"/>
                </a:rPr>
                <a:t>Wastewater input</a:t>
              </a:r>
            </a:p>
          </p:txBody>
        </p:sp>
        <p:grpSp>
          <p:nvGrpSpPr>
            <p:cNvPr name="Group 11" id="11"/>
            <p:cNvGrpSpPr/>
            <p:nvPr/>
          </p:nvGrpSpPr>
          <p:grpSpPr>
            <a:xfrm rot="0">
              <a:off x="14274395" y="3245865"/>
              <a:ext cx="8497602" cy="3086660"/>
              <a:chOff x="0" y="0"/>
              <a:chExt cx="1678539" cy="609711"/>
            </a:xfrm>
          </p:grpSpPr>
          <p:sp>
            <p:nvSpPr>
              <p:cNvPr name="Freeform 12" id="12"/>
              <p:cNvSpPr/>
              <p:nvPr/>
            </p:nvSpPr>
            <p:spPr>
              <a:xfrm flipH="false" flipV="false" rot="0">
                <a:off x="0" y="0"/>
                <a:ext cx="1678539" cy="609711"/>
              </a:xfrm>
              <a:custGeom>
                <a:avLst/>
                <a:gdLst/>
                <a:ahLst/>
                <a:cxnLst/>
                <a:rect r="r" b="b" t="t" l="l"/>
                <a:pathLst>
                  <a:path h="609711" w="1678539">
                    <a:moveTo>
                      <a:pt x="34013" y="0"/>
                    </a:moveTo>
                    <a:lnTo>
                      <a:pt x="1644526" y="0"/>
                    </a:lnTo>
                    <a:cubicBezTo>
                      <a:pt x="1663310" y="0"/>
                      <a:pt x="1678539" y="15228"/>
                      <a:pt x="1678539" y="34013"/>
                    </a:cubicBezTo>
                    <a:lnTo>
                      <a:pt x="1678539" y="575697"/>
                    </a:lnTo>
                    <a:cubicBezTo>
                      <a:pt x="1678539" y="584718"/>
                      <a:pt x="1674955" y="593369"/>
                      <a:pt x="1668577" y="599748"/>
                    </a:cubicBezTo>
                    <a:cubicBezTo>
                      <a:pt x="1662198" y="606127"/>
                      <a:pt x="1653546" y="609711"/>
                      <a:pt x="1644526" y="609711"/>
                    </a:cubicBezTo>
                    <a:lnTo>
                      <a:pt x="34013" y="609711"/>
                    </a:lnTo>
                    <a:cubicBezTo>
                      <a:pt x="24992" y="609711"/>
                      <a:pt x="16341" y="606127"/>
                      <a:pt x="9962" y="599748"/>
                    </a:cubicBezTo>
                    <a:cubicBezTo>
                      <a:pt x="3584" y="593369"/>
                      <a:pt x="0" y="584718"/>
                      <a:pt x="0" y="575697"/>
                    </a:cubicBezTo>
                    <a:lnTo>
                      <a:pt x="0" y="34013"/>
                    </a:lnTo>
                    <a:cubicBezTo>
                      <a:pt x="0" y="24992"/>
                      <a:pt x="3584" y="16341"/>
                      <a:pt x="9962" y="9962"/>
                    </a:cubicBezTo>
                    <a:cubicBezTo>
                      <a:pt x="16341" y="3584"/>
                      <a:pt x="24992" y="0"/>
                      <a:pt x="34013" y="0"/>
                    </a:cubicBezTo>
                    <a:close/>
                  </a:path>
                </a:pathLst>
              </a:custGeom>
              <a:solidFill>
                <a:srgbClr val="A2D9EE"/>
              </a:solidFill>
            </p:spPr>
          </p:sp>
          <p:sp>
            <p:nvSpPr>
              <p:cNvPr name="TextBox 13" id="13"/>
              <p:cNvSpPr txBox="true"/>
              <p:nvPr/>
            </p:nvSpPr>
            <p:spPr>
              <a:xfrm>
                <a:off x="0" y="-38100"/>
                <a:ext cx="1678539" cy="647811"/>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TextBox 14" id="14"/>
            <p:cNvSpPr txBox="true"/>
            <p:nvPr/>
          </p:nvSpPr>
          <p:spPr>
            <a:xfrm rot="0">
              <a:off x="14274395" y="3316774"/>
              <a:ext cx="8497602" cy="2769657"/>
            </a:xfrm>
            <a:prstGeom prst="rect">
              <a:avLst/>
            </a:prstGeom>
          </p:spPr>
          <p:txBody>
            <a:bodyPr anchor="t" rtlCol="false" tIns="0" lIns="0" bIns="0" rIns="0">
              <a:spAutoFit/>
            </a:bodyPr>
            <a:lstStyle/>
            <a:p>
              <a:pPr algn="ctr">
                <a:lnSpc>
                  <a:spcPts val="5600"/>
                </a:lnSpc>
                <a:spcBef>
                  <a:spcPct val="0"/>
                </a:spcBef>
              </a:pPr>
              <a:r>
                <a:rPr lang="en-US" sz="4000">
                  <a:solidFill>
                    <a:srgbClr val="496CBE"/>
                  </a:solidFill>
                  <a:latin typeface="Fredoka"/>
                  <a:ea typeface="Fredoka"/>
                  <a:cs typeface="Fredoka"/>
                  <a:sym typeface="Fredoka"/>
                </a:rPr>
                <a:t>Targeted GEM Treatment (Sequential Pollutant Removal)</a:t>
              </a:r>
            </a:p>
          </p:txBody>
        </p:sp>
        <p:grpSp>
          <p:nvGrpSpPr>
            <p:cNvPr name="Group 15" id="15"/>
            <p:cNvGrpSpPr/>
            <p:nvPr/>
          </p:nvGrpSpPr>
          <p:grpSpPr>
            <a:xfrm rot="0">
              <a:off x="4146919" y="4034892"/>
              <a:ext cx="8395421" cy="3224209"/>
              <a:chOff x="0" y="0"/>
              <a:chExt cx="1665092" cy="639468"/>
            </a:xfrm>
          </p:grpSpPr>
          <p:sp>
            <p:nvSpPr>
              <p:cNvPr name="Freeform 16" id="16"/>
              <p:cNvSpPr/>
              <p:nvPr/>
            </p:nvSpPr>
            <p:spPr>
              <a:xfrm flipH="false" flipV="false" rot="0">
                <a:off x="0" y="0"/>
                <a:ext cx="1665092" cy="639468"/>
              </a:xfrm>
              <a:custGeom>
                <a:avLst/>
                <a:gdLst/>
                <a:ahLst/>
                <a:cxnLst/>
                <a:rect r="r" b="b" t="t" l="l"/>
                <a:pathLst>
                  <a:path h="639468" w="1665092">
                    <a:moveTo>
                      <a:pt x="34427" y="0"/>
                    </a:moveTo>
                    <a:lnTo>
                      <a:pt x="1630664" y="0"/>
                    </a:lnTo>
                    <a:cubicBezTo>
                      <a:pt x="1649678" y="0"/>
                      <a:pt x="1665092" y="15414"/>
                      <a:pt x="1665092" y="34427"/>
                    </a:cubicBezTo>
                    <a:lnTo>
                      <a:pt x="1665092" y="605041"/>
                    </a:lnTo>
                    <a:cubicBezTo>
                      <a:pt x="1665092" y="624054"/>
                      <a:pt x="1649678" y="639468"/>
                      <a:pt x="1630664" y="639468"/>
                    </a:cubicBezTo>
                    <a:lnTo>
                      <a:pt x="34427" y="639468"/>
                    </a:lnTo>
                    <a:cubicBezTo>
                      <a:pt x="15414" y="639468"/>
                      <a:pt x="0" y="624054"/>
                      <a:pt x="0" y="605041"/>
                    </a:cubicBezTo>
                    <a:lnTo>
                      <a:pt x="0" y="34427"/>
                    </a:lnTo>
                    <a:cubicBezTo>
                      <a:pt x="0" y="15414"/>
                      <a:pt x="15414" y="0"/>
                      <a:pt x="34427" y="0"/>
                    </a:cubicBezTo>
                    <a:close/>
                  </a:path>
                </a:pathLst>
              </a:custGeom>
              <a:solidFill>
                <a:srgbClr val="9FF1FF"/>
              </a:solidFill>
            </p:spPr>
          </p:sp>
          <p:sp>
            <p:nvSpPr>
              <p:cNvPr name="TextBox 17" id="17"/>
              <p:cNvSpPr txBox="true"/>
              <p:nvPr/>
            </p:nvSpPr>
            <p:spPr>
              <a:xfrm>
                <a:off x="0" y="-38100"/>
                <a:ext cx="1665092" cy="677568"/>
              </a:xfrm>
              <a:prstGeom prst="rect">
                <a:avLst/>
              </a:prstGeom>
            </p:spPr>
            <p:txBody>
              <a:bodyPr anchor="ctr" rtlCol="false" tIns="50594" lIns="50594" bIns="50594" rIns="50594"/>
              <a:lstStyle/>
              <a:p>
                <a:pPr algn="ctr">
                  <a:lnSpc>
                    <a:spcPts val="2660"/>
                  </a:lnSpc>
                  <a:spcBef>
                    <a:spcPct val="0"/>
                  </a:spcBef>
                </a:pPr>
              </a:p>
            </p:txBody>
          </p:sp>
        </p:grpSp>
        <p:sp>
          <p:nvSpPr>
            <p:cNvPr name="TextBox 18" id="18"/>
            <p:cNvSpPr txBox="true"/>
            <p:nvPr/>
          </p:nvSpPr>
          <p:spPr>
            <a:xfrm rot="0">
              <a:off x="4079119" y="4215644"/>
              <a:ext cx="8463221" cy="2760681"/>
            </a:xfrm>
            <a:prstGeom prst="rect">
              <a:avLst/>
            </a:prstGeom>
          </p:spPr>
          <p:txBody>
            <a:bodyPr anchor="t" rtlCol="false" tIns="0" lIns="0" bIns="0" rIns="0">
              <a:spAutoFit/>
            </a:bodyPr>
            <a:lstStyle/>
            <a:p>
              <a:pPr algn="ctr">
                <a:lnSpc>
                  <a:spcPts val="5577"/>
                </a:lnSpc>
                <a:spcBef>
                  <a:spcPct val="0"/>
                </a:spcBef>
              </a:pPr>
              <a:r>
                <a:rPr lang="en-US" sz="3983">
                  <a:solidFill>
                    <a:srgbClr val="3759CF"/>
                  </a:solidFill>
                  <a:latin typeface="Fredoka"/>
                  <a:ea typeface="Fredoka"/>
                  <a:cs typeface="Fredoka"/>
                  <a:sym typeface="Fredoka"/>
                </a:rPr>
                <a:t>Fluorescence Monitoring (Check water purity levels) </a:t>
              </a:r>
            </a:p>
          </p:txBody>
        </p:sp>
        <p:sp>
          <p:nvSpPr>
            <p:cNvPr name="Freeform 19" id="19"/>
            <p:cNvSpPr/>
            <p:nvPr/>
          </p:nvSpPr>
          <p:spPr>
            <a:xfrm flipH="false" flipV="false" rot="-5400000">
              <a:off x="16112256" y="834925"/>
              <a:ext cx="2410940" cy="2410940"/>
            </a:xfrm>
            <a:custGeom>
              <a:avLst/>
              <a:gdLst/>
              <a:ahLst/>
              <a:cxnLst/>
              <a:rect r="r" b="b" t="t" l="l"/>
              <a:pathLst>
                <a:path h="2410940" w="2410940">
                  <a:moveTo>
                    <a:pt x="0" y="0"/>
                  </a:moveTo>
                  <a:lnTo>
                    <a:pt x="2410940" y="0"/>
                  </a:lnTo>
                  <a:lnTo>
                    <a:pt x="2410940" y="2410940"/>
                  </a:lnTo>
                  <a:lnTo>
                    <a:pt x="0" y="2410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2009979" y="5483041"/>
              <a:ext cx="2589325" cy="517865"/>
            </a:xfrm>
            <a:custGeom>
              <a:avLst/>
              <a:gdLst/>
              <a:ahLst/>
              <a:cxnLst/>
              <a:rect r="r" b="b" t="t" l="l"/>
              <a:pathLst>
                <a:path h="517865" w="2589325">
                  <a:moveTo>
                    <a:pt x="0" y="0"/>
                  </a:moveTo>
                  <a:lnTo>
                    <a:pt x="2589325" y="0"/>
                  </a:lnTo>
                  <a:lnTo>
                    <a:pt x="2589325" y="517865"/>
                  </a:lnTo>
                  <a:lnTo>
                    <a:pt x="0" y="517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2349115" y="5192838"/>
              <a:ext cx="1730004" cy="2279374"/>
            </a:xfrm>
            <a:custGeom>
              <a:avLst/>
              <a:gdLst/>
              <a:ahLst/>
              <a:cxnLst/>
              <a:rect r="r" b="b" t="t" l="l"/>
              <a:pathLst>
                <a:path h="2279374" w="1730004">
                  <a:moveTo>
                    <a:pt x="0" y="0"/>
                  </a:moveTo>
                  <a:lnTo>
                    <a:pt x="1730004" y="0"/>
                  </a:lnTo>
                  <a:lnTo>
                    <a:pt x="1730004" y="2279373"/>
                  </a:lnTo>
                  <a:lnTo>
                    <a:pt x="0" y="22793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0" y="5675571"/>
              <a:ext cx="2579142" cy="1150104"/>
            </a:xfrm>
            <a:prstGeom prst="rect">
              <a:avLst/>
            </a:prstGeom>
          </p:spPr>
          <p:txBody>
            <a:bodyPr anchor="t" rtlCol="false" tIns="0" lIns="0" bIns="0" rIns="0">
              <a:spAutoFit/>
            </a:bodyPr>
            <a:lstStyle/>
            <a:p>
              <a:pPr algn="ctr">
                <a:lnSpc>
                  <a:spcPts val="3351"/>
                </a:lnSpc>
              </a:pPr>
              <a:r>
                <a:rPr lang="en-US" sz="3018">
                  <a:solidFill>
                    <a:srgbClr val="000000"/>
                  </a:solidFill>
                  <a:latin typeface="Hobo"/>
                  <a:ea typeface="Hobo"/>
                  <a:cs typeface="Hobo"/>
                  <a:sym typeface="Hobo"/>
                </a:rPr>
                <a:t>Purified water </a:t>
              </a:r>
            </a:p>
          </p:txBody>
        </p:sp>
      </p:grpSp>
      <p:sp>
        <p:nvSpPr>
          <p:cNvPr name="TextBox 23" id="23"/>
          <p:cNvSpPr txBox="true"/>
          <p:nvPr/>
        </p:nvSpPr>
        <p:spPr>
          <a:xfrm rot="0">
            <a:off x="17160582" y="8989535"/>
            <a:ext cx="246058" cy="570390"/>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0697" y="2682302"/>
            <a:ext cx="14326607" cy="4900805"/>
          </a:xfrm>
          <a:prstGeom prst="rect">
            <a:avLst/>
          </a:prstGeom>
        </p:spPr>
        <p:txBody>
          <a:bodyPr anchor="t" rtlCol="false" tIns="0" lIns="0" bIns="0" rIns="0">
            <a:spAutoFit/>
          </a:bodyPr>
          <a:lstStyle/>
          <a:p>
            <a:pPr algn="l">
              <a:lnSpc>
                <a:spcPts val="4591"/>
              </a:lnSpc>
            </a:pPr>
            <a:r>
              <a:rPr lang="en-US" sz="3279" b="true">
                <a:solidFill>
                  <a:srgbClr val="022C5E"/>
                </a:solidFill>
                <a:latin typeface="Open Sans Bold"/>
                <a:ea typeface="Open Sans Bold"/>
                <a:cs typeface="Open Sans Bold"/>
                <a:sym typeface="Open Sans Bold"/>
              </a:rPr>
              <a:t>Real-Time Pollutant Detection:</a:t>
            </a:r>
          </a:p>
          <a:p>
            <a:pPr algn="l" marL="664951" indent="-332476" lvl="1">
              <a:lnSpc>
                <a:spcPts val="4311"/>
              </a:lnSpc>
              <a:buFont typeface="Arial"/>
              <a:buChar char="•"/>
            </a:pPr>
            <a:r>
              <a:rPr lang="en-US" sz="3079">
                <a:solidFill>
                  <a:srgbClr val="022C5E"/>
                </a:solidFill>
                <a:latin typeface="Open Sans"/>
                <a:ea typeface="Open Sans"/>
                <a:cs typeface="Open Sans"/>
                <a:sym typeface="Open Sans"/>
              </a:rPr>
              <a:t>Wastewater is passed through a monitoring system equipped with IoT-enabled sensors. These sensors analyze key parameters such as Chemical Oxygen Demand (COD), Biological Oxygen Demand (BOD), turbidity, and concentrations of specific pollutants like heavy metals, nitrogen, and phosphates.</a:t>
            </a:r>
          </a:p>
          <a:p>
            <a:pPr algn="l" marL="664951" indent="-332476" lvl="1">
              <a:lnSpc>
                <a:spcPts val="4311"/>
              </a:lnSpc>
              <a:buFont typeface="Arial"/>
              <a:buChar char="•"/>
            </a:pPr>
            <a:r>
              <a:rPr lang="en-US" sz="3079">
                <a:solidFill>
                  <a:srgbClr val="022C5E"/>
                </a:solidFill>
                <a:latin typeface="Open Sans"/>
                <a:ea typeface="Open Sans"/>
                <a:cs typeface="Open Sans"/>
                <a:sym typeface="Open Sans"/>
              </a:rPr>
              <a:t>The data collected is processed in real time to identify pollutant levels, ensuring timely detection of harmful contaminants.</a:t>
            </a:r>
          </a:p>
          <a:p>
            <a:pPr algn="l">
              <a:lnSpc>
                <a:spcPts val="4311"/>
              </a:lnSpc>
            </a:pPr>
          </a:p>
        </p:txBody>
      </p:sp>
      <p:sp>
        <p:nvSpPr>
          <p:cNvPr name="Freeform 4" id="4"/>
          <p:cNvSpPr/>
          <p:nvPr/>
        </p:nvSpPr>
        <p:spPr>
          <a:xfrm flipH="false" flipV="false" rot="0">
            <a:off x="1028700" y="495909"/>
            <a:ext cx="5934317" cy="2028458"/>
          </a:xfrm>
          <a:custGeom>
            <a:avLst/>
            <a:gdLst/>
            <a:ahLst/>
            <a:cxnLst/>
            <a:rect r="r" b="b" t="t" l="l"/>
            <a:pathLst>
              <a:path h="2028458" w="5934317">
                <a:moveTo>
                  <a:pt x="0" y="0"/>
                </a:moveTo>
                <a:lnTo>
                  <a:pt x="5934317" y="0"/>
                </a:lnTo>
                <a:lnTo>
                  <a:pt x="5934317" y="2028458"/>
                </a:lnTo>
                <a:lnTo>
                  <a:pt x="0" y="2028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018965"/>
            <a:ext cx="593431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Detailed Solution</a:t>
            </a:r>
          </a:p>
        </p:txBody>
      </p:sp>
      <p:sp>
        <p:nvSpPr>
          <p:cNvPr name="TextBox 6" id="6"/>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8364243"/>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19660" y="1969592"/>
            <a:ext cx="11334697" cy="6191578"/>
          </a:xfrm>
          <a:custGeom>
            <a:avLst/>
            <a:gdLst/>
            <a:ahLst/>
            <a:cxnLst/>
            <a:rect r="r" b="b" t="t" l="l"/>
            <a:pathLst>
              <a:path h="6191578" w="11334697">
                <a:moveTo>
                  <a:pt x="0" y="0"/>
                </a:moveTo>
                <a:lnTo>
                  <a:pt x="11334698" y="0"/>
                </a:lnTo>
                <a:lnTo>
                  <a:pt x="11334698" y="6191579"/>
                </a:lnTo>
                <a:lnTo>
                  <a:pt x="0" y="6191579"/>
                </a:lnTo>
                <a:lnTo>
                  <a:pt x="0" y="0"/>
                </a:lnTo>
                <a:close/>
              </a:path>
            </a:pathLst>
          </a:custGeom>
          <a:blipFill>
            <a:blip r:embed="rId4"/>
            <a:stretch>
              <a:fillRect l="0" t="0" r="0" b="0"/>
            </a:stretch>
          </a:blipFill>
        </p:spPr>
      </p:sp>
      <p:sp>
        <p:nvSpPr>
          <p:cNvPr name="TextBox 4" id="4"/>
          <p:cNvSpPr txBox="true"/>
          <p:nvPr/>
        </p:nvSpPr>
        <p:spPr>
          <a:xfrm rot="0">
            <a:off x="635828" y="537527"/>
            <a:ext cx="1556024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Bioremediation of pollutants using different processes</a:t>
            </a:r>
          </a:p>
        </p:txBody>
      </p:sp>
      <p:sp>
        <p:nvSpPr>
          <p:cNvPr name="TextBox 5" id="5"/>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991408" y="7401041"/>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45495" y="1379642"/>
            <a:ext cx="13997009" cy="8328221"/>
          </a:xfrm>
          <a:custGeom>
            <a:avLst/>
            <a:gdLst/>
            <a:ahLst/>
            <a:cxnLst/>
            <a:rect r="r" b="b" t="t" l="l"/>
            <a:pathLst>
              <a:path h="8328221" w="13997009">
                <a:moveTo>
                  <a:pt x="0" y="0"/>
                </a:moveTo>
                <a:lnTo>
                  <a:pt x="13997010" y="0"/>
                </a:lnTo>
                <a:lnTo>
                  <a:pt x="13997010" y="8328221"/>
                </a:lnTo>
                <a:lnTo>
                  <a:pt x="0" y="8328221"/>
                </a:lnTo>
                <a:lnTo>
                  <a:pt x="0" y="0"/>
                </a:lnTo>
                <a:close/>
              </a:path>
            </a:pathLst>
          </a:custGeom>
          <a:blipFill>
            <a:blip r:embed="rId4"/>
            <a:stretch>
              <a:fillRect l="0" t="0" r="0" b="0"/>
            </a:stretch>
          </a:blipFill>
        </p:spPr>
      </p:sp>
      <p:sp>
        <p:nvSpPr>
          <p:cNvPr name="TextBox 4" id="4"/>
          <p:cNvSpPr txBox="true"/>
          <p:nvPr/>
        </p:nvSpPr>
        <p:spPr>
          <a:xfrm rot="0">
            <a:off x="582258" y="141605"/>
            <a:ext cx="12730647" cy="887095"/>
          </a:xfrm>
          <a:prstGeom prst="rect">
            <a:avLst/>
          </a:prstGeom>
        </p:spPr>
        <p:txBody>
          <a:bodyPr anchor="t" rtlCol="false" tIns="0" lIns="0" bIns="0" rIns="0">
            <a:spAutoFit/>
          </a:bodyPr>
          <a:lstStyle/>
          <a:p>
            <a:pPr algn="ctr">
              <a:lnSpc>
                <a:spcPts val="7279"/>
              </a:lnSpc>
            </a:pPr>
            <a:r>
              <a:rPr lang="en-US" sz="5199">
                <a:solidFill>
                  <a:srgbClr val="022C5E"/>
                </a:solidFill>
                <a:latin typeface="Hobo"/>
                <a:ea typeface="Hobo"/>
                <a:cs typeface="Hobo"/>
                <a:sym typeface="Hobo"/>
              </a:rPr>
              <a:t>Induced Degradation process using GEMs</a:t>
            </a:r>
          </a:p>
        </p:txBody>
      </p:sp>
      <p:sp>
        <p:nvSpPr>
          <p:cNvPr name="TextBox 5" id="5"/>
          <p:cNvSpPr txBox="true"/>
          <p:nvPr/>
        </p:nvSpPr>
        <p:spPr>
          <a:xfrm rot="0">
            <a:off x="17160582" y="898953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271736" y="8835296"/>
            <a:ext cx="20270816" cy="10688248"/>
          </a:xfrm>
          <a:custGeom>
            <a:avLst/>
            <a:gdLst/>
            <a:ahLst/>
            <a:cxnLst/>
            <a:rect r="r" b="b" t="t" l="l"/>
            <a:pathLst>
              <a:path h="10688248" w="20270816">
                <a:moveTo>
                  <a:pt x="0" y="0"/>
                </a:moveTo>
                <a:lnTo>
                  <a:pt x="20270816" y="0"/>
                </a:lnTo>
                <a:lnTo>
                  <a:pt x="20270816" y="10688248"/>
                </a:lnTo>
                <a:lnTo>
                  <a:pt x="0" y="1068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9768" y="5832354"/>
            <a:ext cx="14156797" cy="2898167"/>
            <a:chOff x="0" y="0"/>
            <a:chExt cx="18875729" cy="3864222"/>
          </a:xfrm>
        </p:grpSpPr>
        <p:sp>
          <p:nvSpPr>
            <p:cNvPr name="Freeform 4" id="4"/>
            <p:cNvSpPr/>
            <p:nvPr/>
          </p:nvSpPr>
          <p:spPr>
            <a:xfrm flipH="false" flipV="false" rot="0">
              <a:off x="0" y="747705"/>
              <a:ext cx="8900006" cy="3074548"/>
            </a:xfrm>
            <a:custGeom>
              <a:avLst/>
              <a:gdLst/>
              <a:ahLst/>
              <a:cxnLst/>
              <a:rect r="r" b="b" t="t" l="l"/>
              <a:pathLst>
                <a:path h="3074548" w="8900006">
                  <a:moveTo>
                    <a:pt x="0" y="0"/>
                  </a:moveTo>
                  <a:lnTo>
                    <a:pt x="8900006" y="0"/>
                  </a:lnTo>
                  <a:lnTo>
                    <a:pt x="8900006" y="3074547"/>
                  </a:lnTo>
                  <a:lnTo>
                    <a:pt x="0" y="3074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854231" y="747705"/>
              <a:ext cx="9021498" cy="3116518"/>
            </a:xfrm>
            <a:custGeom>
              <a:avLst/>
              <a:gdLst/>
              <a:ahLst/>
              <a:cxnLst/>
              <a:rect r="r" b="b" t="t" l="l"/>
              <a:pathLst>
                <a:path h="3116518" w="9021498">
                  <a:moveTo>
                    <a:pt x="0" y="0"/>
                  </a:moveTo>
                  <a:lnTo>
                    <a:pt x="9021498" y="0"/>
                  </a:lnTo>
                  <a:lnTo>
                    <a:pt x="9021498" y="3116517"/>
                  </a:lnTo>
                  <a:lnTo>
                    <a:pt x="0" y="31165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44742" y="1050292"/>
              <a:ext cx="8321098" cy="1738883"/>
            </a:xfrm>
            <a:prstGeom prst="rect">
              <a:avLst/>
            </a:prstGeom>
          </p:spPr>
          <p:txBody>
            <a:bodyPr anchor="t" rtlCol="false" tIns="0" lIns="0" bIns="0" rIns="0">
              <a:spAutoFit/>
            </a:bodyPr>
            <a:lstStyle/>
            <a:p>
              <a:pPr algn="just">
                <a:lnSpc>
                  <a:spcPts val="3555"/>
                </a:lnSpc>
                <a:spcBef>
                  <a:spcPct val="0"/>
                </a:spcBef>
              </a:pPr>
              <a:r>
                <a:rPr lang="en-US" sz="2539">
                  <a:solidFill>
                    <a:srgbClr val="022C5E"/>
                  </a:solidFill>
                  <a:latin typeface="Canva Sans"/>
                  <a:ea typeface="Canva Sans"/>
                  <a:cs typeface="Canva Sans"/>
                  <a:sym typeface="Canva Sans"/>
                </a:rPr>
                <a:t>Contains immobilized GEMs in calcium alginate pods for continuous pollutant detection via fluorescence.</a:t>
              </a:r>
            </a:p>
          </p:txBody>
        </p:sp>
        <p:sp>
          <p:nvSpPr>
            <p:cNvPr name="TextBox 7" id="7"/>
            <p:cNvSpPr txBox="true"/>
            <p:nvPr/>
          </p:nvSpPr>
          <p:spPr>
            <a:xfrm rot="0">
              <a:off x="10259448" y="1059817"/>
              <a:ext cx="8321098" cy="2280824"/>
            </a:xfrm>
            <a:prstGeom prst="rect">
              <a:avLst/>
            </a:prstGeom>
          </p:spPr>
          <p:txBody>
            <a:bodyPr anchor="t" rtlCol="false" tIns="0" lIns="0" bIns="0" rIns="0">
              <a:spAutoFit/>
            </a:bodyPr>
            <a:lstStyle/>
            <a:p>
              <a:pPr algn="just">
                <a:lnSpc>
                  <a:spcPts val="3434"/>
                </a:lnSpc>
                <a:spcBef>
                  <a:spcPct val="0"/>
                </a:spcBef>
              </a:pPr>
              <a:r>
                <a:rPr lang="en-US" sz="2453">
                  <a:solidFill>
                    <a:srgbClr val="022C5E"/>
                  </a:solidFill>
                  <a:latin typeface="Canva Sans"/>
                  <a:ea typeface="Canva Sans"/>
                  <a:cs typeface="Canva Sans"/>
                  <a:sym typeface="Canva Sans"/>
                </a:rPr>
                <a:t>Houses degrading GEMs that break down pollutants, with micropermeable filters separating the two partitions to prevent GEM interaction.</a:t>
              </a:r>
            </a:p>
          </p:txBody>
        </p:sp>
        <p:sp>
          <p:nvSpPr>
            <p:cNvPr name="TextBox 8" id="8"/>
            <p:cNvSpPr txBox="true"/>
            <p:nvPr/>
          </p:nvSpPr>
          <p:spPr>
            <a:xfrm rot="0">
              <a:off x="1500759" y="-57150"/>
              <a:ext cx="5809064" cy="639626"/>
            </a:xfrm>
            <a:prstGeom prst="rect">
              <a:avLst/>
            </a:prstGeom>
          </p:spPr>
          <p:txBody>
            <a:bodyPr anchor="t" rtlCol="false" tIns="0" lIns="0" bIns="0" rIns="0">
              <a:spAutoFit/>
            </a:bodyPr>
            <a:lstStyle/>
            <a:p>
              <a:pPr algn="just">
                <a:lnSpc>
                  <a:spcPts val="4039"/>
                </a:lnSpc>
                <a:spcBef>
                  <a:spcPct val="0"/>
                </a:spcBef>
              </a:pPr>
              <a:r>
                <a:rPr lang="en-US" b="true" sz="2885">
                  <a:solidFill>
                    <a:srgbClr val="022C5E"/>
                  </a:solidFill>
                  <a:latin typeface="Canva Sans Bold"/>
                  <a:ea typeface="Canva Sans Bold"/>
                  <a:cs typeface="Canva Sans Bold"/>
                  <a:sym typeface="Canva Sans Bold"/>
                </a:rPr>
                <a:t>DETECTION PARTITION</a:t>
              </a:r>
            </a:p>
          </p:txBody>
        </p:sp>
        <p:sp>
          <p:nvSpPr>
            <p:cNvPr name="TextBox 9" id="9"/>
            <p:cNvSpPr txBox="true"/>
            <p:nvPr/>
          </p:nvSpPr>
          <p:spPr>
            <a:xfrm rot="0">
              <a:off x="10937241" y="-57150"/>
              <a:ext cx="6965512" cy="639626"/>
            </a:xfrm>
            <a:prstGeom prst="rect">
              <a:avLst/>
            </a:prstGeom>
          </p:spPr>
          <p:txBody>
            <a:bodyPr anchor="t" rtlCol="false" tIns="0" lIns="0" bIns="0" rIns="0">
              <a:spAutoFit/>
            </a:bodyPr>
            <a:lstStyle/>
            <a:p>
              <a:pPr algn="just">
                <a:lnSpc>
                  <a:spcPts val="4039"/>
                </a:lnSpc>
                <a:spcBef>
                  <a:spcPct val="0"/>
                </a:spcBef>
              </a:pPr>
              <a:r>
                <a:rPr lang="en-US" b="true" sz="2885">
                  <a:solidFill>
                    <a:srgbClr val="022C5E"/>
                  </a:solidFill>
                  <a:latin typeface="Canva Sans Bold"/>
                  <a:ea typeface="Canva Sans Bold"/>
                  <a:cs typeface="Canva Sans Bold"/>
                  <a:sym typeface="Canva Sans Bold"/>
                </a:rPr>
                <a:t>DEGRADATION PARTITION</a:t>
              </a:r>
            </a:p>
          </p:txBody>
        </p:sp>
      </p:grpSp>
      <p:sp>
        <p:nvSpPr>
          <p:cNvPr name="Freeform 10" id="10"/>
          <p:cNvSpPr/>
          <p:nvPr/>
        </p:nvSpPr>
        <p:spPr>
          <a:xfrm flipH="false" flipV="false" rot="9756686">
            <a:off x="4716585" y="5064858"/>
            <a:ext cx="3105509" cy="310551"/>
          </a:xfrm>
          <a:custGeom>
            <a:avLst/>
            <a:gdLst/>
            <a:ahLst/>
            <a:cxnLst/>
            <a:rect r="r" b="b" t="t" l="l"/>
            <a:pathLst>
              <a:path h="310551" w="3105509">
                <a:moveTo>
                  <a:pt x="0" y="0"/>
                </a:moveTo>
                <a:lnTo>
                  <a:pt x="3105509" y="0"/>
                </a:lnTo>
                <a:lnTo>
                  <a:pt x="3105509" y="310551"/>
                </a:lnTo>
                <a:lnTo>
                  <a:pt x="0" y="310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1868075"/>
            <a:ext cx="16541125" cy="1753489"/>
          </a:xfrm>
          <a:prstGeom prst="rect">
            <a:avLst/>
          </a:prstGeom>
        </p:spPr>
        <p:txBody>
          <a:bodyPr anchor="t" rtlCol="false" tIns="0" lIns="0" bIns="0" rIns="0">
            <a:spAutoFit/>
          </a:bodyPr>
          <a:lstStyle/>
          <a:p>
            <a:pPr algn="just">
              <a:lnSpc>
                <a:spcPts val="4676"/>
              </a:lnSpc>
              <a:spcBef>
                <a:spcPct val="0"/>
              </a:spcBef>
            </a:pPr>
            <a:r>
              <a:rPr lang="en-US" sz="3340">
                <a:solidFill>
                  <a:srgbClr val="022C5E"/>
                </a:solidFill>
                <a:latin typeface="Canva Sans"/>
                <a:ea typeface="Canva Sans"/>
                <a:cs typeface="Canva Sans"/>
                <a:sym typeface="Canva Sans"/>
              </a:rPr>
              <a:t>This system uses Genetically Engineered Micr</a:t>
            </a:r>
            <a:r>
              <a:rPr lang="en-US" sz="3340">
                <a:solidFill>
                  <a:srgbClr val="022C5E"/>
                </a:solidFill>
                <a:latin typeface="Canva Sans"/>
                <a:ea typeface="Canva Sans"/>
                <a:cs typeface="Canva Sans"/>
                <a:sym typeface="Canva Sans"/>
              </a:rPr>
              <a:t>oorganisms (GEMs) for:</a:t>
            </a:r>
          </a:p>
          <a:p>
            <a:pPr algn="just" marL="721109" indent="-360554" lvl="1">
              <a:lnSpc>
                <a:spcPts val="4676"/>
              </a:lnSpc>
              <a:spcBef>
                <a:spcPct val="0"/>
              </a:spcBef>
              <a:buAutoNum type="arabicPeriod" startAt="1"/>
            </a:pPr>
            <a:r>
              <a:rPr lang="en-US" sz="3340">
                <a:solidFill>
                  <a:srgbClr val="022C5E"/>
                </a:solidFill>
                <a:latin typeface="Canva Sans"/>
                <a:ea typeface="Canva Sans"/>
                <a:cs typeface="Canva Sans"/>
                <a:sym typeface="Canva Sans"/>
              </a:rPr>
              <a:t>Real-time detection of pollutants.</a:t>
            </a:r>
          </a:p>
          <a:p>
            <a:pPr algn="just" marL="721109" indent="-360554" lvl="1">
              <a:lnSpc>
                <a:spcPts val="4676"/>
              </a:lnSpc>
              <a:spcBef>
                <a:spcPct val="0"/>
              </a:spcBef>
              <a:buAutoNum type="arabicPeriod" startAt="1"/>
            </a:pPr>
            <a:r>
              <a:rPr lang="en-US" sz="3340">
                <a:solidFill>
                  <a:srgbClr val="022C5E"/>
                </a:solidFill>
                <a:latin typeface="Canva Sans"/>
                <a:ea typeface="Canva Sans"/>
                <a:cs typeface="Canva Sans"/>
                <a:sym typeface="Canva Sans"/>
              </a:rPr>
              <a:t>Targeted degradation of harmful substances.</a:t>
            </a:r>
          </a:p>
        </p:txBody>
      </p:sp>
      <p:sp>
        <p:nvSpPr>
          <p:cNvPr name="TextBox 12" id="12"/>
          <p:cNvSpPr txBox="true"/>
          <p:nvPr/>
        </p:nvSpPr>
        <p:spPr>
          <a:xfrm rot="0">
            <a:off x="17259300" y="9191625"/>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8</a:t>
            </a:r>
          </a:p>
        </p:txBody>
      </p:sp>
      <p:sp>
        <p:nvSpPr>
          <p:cNvPr name="TextBox 13" id="13"/>
          <p:cNvSpPr txBox="true"/>
          <p:nvPr/>
        </p:nvSpPr>
        <p:spPr>
          <a:xfrm rot="0">
            <a:off x="5155951" y="529780"/>
            <a:ext cx="7044432" cy="902590"/>
          </a:xfrm>
          <a:prstGeom prst="rect">
            <a:avLst/>
          </a:prstGeom>
        </p:spPr>
        <p:txBody>
          <a:bodyPr anchor="t" rtlCol="false" tIns="0" lIns="0" bIns="0" rIns="0">
            <a:spAutoFit/>
          </a:bodyPr>
          <a:lstStyle/>
          <a:p>
            <a:pPr algn="ctr">
              <a:lnSpc>
                <a:spcPts val="7475"/>
              </a:lnSpc>
              <a:spcBef>
                <a:spcPct val="0"/>
              </a:spcBef>
            </a:pPr>
            <a:r>
              <a:rPr lang="en-US" b="true" sz="5339">
                <a:solidFill>
                  <a:srgbClr val="022C5E"/>
                </a:solidFill>
                <a:latin typeface="Canva Sans Bold"/>
                <a:ea typeface="Canva Sans Bold"/>
                <a:cs typeface="Canva Sans Bold"/>
                <a:sym typeface="Canva Sans Bold"/>
              </a:rPr>
              <a:t>DETAILED SOLUTION</a:t>
            </a:r>
          </a:p>
        </p:txBody>
      </p:sp>
      <p:sp>
        <p:nvSpPr>
          <p:cNvPr name="TextBox 14" id="14"/>
          <p:cNvSpPr txBox="true"/>
          <p:nvPr/>
        </p:nvSpPr>
        <p:spPr>
          <a:xfrm rot="0">
            <a:off x="6269339" y="3807301"/>
            <a:ext cx="4817655" cy="694944"/>
          </a:xfrm>
          <a:prstGeom prst="rect">
            <a:avLst/>
          </a:prstGeom>
        </p:spPr>
        <p:txBody>
          <a:bodyPr anchor="t" rtlCol="false" tIns="0" lIns="0" bIns="0" rIns="0">
            <a:spAutoFit/>
          </a:bodyPr>
          <a:lstStyle/>
          <a:p>
            <a:pPr algn="just">
              <a:lnSpc>
                <a:spcPts val="5795"/>
              </a:lnSpc>
              <a:spcBef>
                <a:spcPct val="0"/>
              </a:spcBef>
            </a:pPr>
            <a:r>
              <a:rPr lang="en-US" b="true" sz="4139">
                <a:solidFill>
                  <a:srgbClr val="022C5E"/>
                </a:solidFill>
                <a:latin typeface="Canva Sans Bold"/>
                <a:ea typeface="Canva Sans Bold"/>
                <a:cs typeface="Canva Sans Bold"/>
                <a:sym typeface="Canva Sans Bold"/>
              </a:rPr>
              <a:t>System Chamber</a:t>
            </a:r>
          </a:p>
        </p:txBody>
      </p:sp>
      <p:sp>
        <p:nvSpPr>
          <p:cNvPr name="Freeform 15" id="15"/>
          <p:cNvSpPr/>
          <p:nvPr/>
        </p:nvSpPr>
        <p:spPr>
          <a:xfrm flipH="false" flipV="false" rot="860617">
            <a:off x="9103184" y="5057785"/>
            <a:ext cx="3613564" cy="361356"/>
          </a:xfrm>
          <a:custGeom>
            <a:avLst/>
            <a:gdLst/>
            <a:ahLst/>
            <a:cxnLst/>
            <a:rect r="r" b="b" t="t" l="l"/>
            <a:pathLst>
              <a:path h="361356" w="3613564">
                <a:moveTo>
                  <a:pt x="0" y="0"/>
                </a:moveTo>
                <a:lnTo>
                  <a:pt x="3613564" y="0"/>
                </a:lnTo>
                <a:lnTo>
                  <a:pt x="3613564" y="361356"/>
                </a:lnTo>
                <a:lnTo>
                  <a:pt x="0" y="361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FA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17500"/>
            <a:ext cx="8953500" cy="5718200"/>
          </a:xfrm>
          <a:custGeom>
            <a:avLst/>
            <a:gdLst/>
            <a:ahLst/>
            <a:cxnLst/>
            <a:rect r="r" b="b" t="t" l="l"/>
            <a:pathLst>
              <a:path h="5718200" w="8953500">
                <a:moveTo>
                  <a:pt x="0" y="0"/>
                </a:moveTo>
                <a:lnTo>
                  <a:pt x="8953500" y="0"/>
                </a:lnTo>
                <a:lnTo>
                  <a:pt x="8953500" y="5718200"/>
                </a:lnTo>
                <a:lnTo>
                  <a:pt x="0" y="5718200"/>
                </a:lnTo>
                <a:lnTo>
                  <a:pt x="0" y="0"/>
                </a:lnTo>
                <a:close/>
              </a:path>
            </a:pathLst>
          </a:custGeom>
          <a:blipFill>
            <a:blip r:embed="rId2"/>
            <a:stretch>
              <a:fillRect l="0" t="0" r="-5128" b="0"/>
            </a:stretch>
          </a:blipFill>
        </p:spPr>
      </p:sp>
      <p:sp>
        <p:nvSpPr>
          <p:cNvPr name="Freeform 3" id="3"/>
          <p:cNvSpPr/>
          <p:nvPr/>
        </p:nvSpPr>
        <p:spPr>
          <a:xfrm flipH="false" flipV="false" rot="0">
            <a:off x="8870012" y="6135700"/>
            <a:ext cx="7935331" cy="3994553"/>
          </a:xfrm>
          <a:custGeom>
            <a:avLst/>
            <a:gdLst/>
            <a:ahLst/>
            <a:cxnLst/>
            <a:rect r="r" b="b" t="t" l="l"/>
            <a:pathLst>
              <a:path h="3994553" w="7935331">
                <a:moveTo>
                  <a:pt x="0" y="0"/>
                </a:moveTo>
                <a:lnTo>
                  <a:pt x="7935331" y="0"/>
                </a:lnTo>
                <a:lnTo>
                  <a:pt x="7935331" y="3994553"/>
                </a:lnTo>
                <a:lnTo>
                  <a:pt x="0" y="3994553"/>
                </a:lnTo>
                <a:lnTo>
                  <a:pt x="0" y="0"/>
                </a:lnTo>
                <a:close/>
              </a:path>
            </a:pathLst>
          </a:custGeom>
          <a:blipFill>
            <a:blip r:embed="rId3"/>
            <a:stretch>
              <a:fillRect l="0" t="-6740" r="0" b="-6740"/>
            </a:stretch>
          </a:blipFill>
        </p:spPr>
      </p:sp>
      <p:sp>
        <p:nvSpPr>
          <p:cNvPr name="TextBox 4" id="4"/>
          <p:cNvSpPr txBox="true"/>
          <p:nvPr/>
        </p:nvSpPr>
        <p:spPr>
          <a:xfrm rot="0">
            <a:off x="17160582" y="9092907"/>
            <a:ext cx="152400" cy="219075"/>
          </a:xfrm>
          <a:prstGeom prst="rect">
            <a:avLst/>
          </a:prstGeom>
        </p:spPr>
        <p:txBody>
          <a:bodyPr anchor="t" rtlCol="false" tIns="0" lIns="0" bIns="0" rIns="0" wrap="none">
            <a:spAutoFit/>
          </a:bodyPr>
          <a:lstStyle/>
          <a:p>
            <a:pPr algn="ctr">
              <a:lnSpc>
                <a:spcPts val="4676"/>
              </a:lnSpc>
              <a:spcBef>
                <a:spcPct val="0"/>
              </a:spcBef>
            </a:pPr>
            <a:r>
              <a:rPr lang="en-US" sz="3340">
                <a:solidFill>
                  <a:srgbClr val="022C5E"/>
                </a:solidFill>
                <a:latin typeface="Canva Sans"/>
                <a:ea typeface="Canva Sans"/>
                <a:cs typeface="Canva Sans"/>
                <a:sym typeface="Canva Sans"/>
              </a:rPr>
              <a:t>9</a:t>
            </a:r>
          </a:p>
        </p:txBody>
      </p:sp>
      <p:sp>
        <p:nvSpPr>
          <p:cNvPr name="TextBox 5" id="5"/>
          <p:cNvSpPr txBox="true"/>
          <p:nvPr/>
        </p:nvSpPr>
        <p:spPr>
          <a:xfrm rot="0">
            <a:off x="10569852" y="2551747"/>
            <a:ext cx="6291977" cy="2098273"/>
          </a:xfrm>
          <a:prstGeom prst="rect">
            <a:avLst/>
          </a:prstGeom>
        </p:spPr>
        <p:txBody>
          <a:bodyPr anchor="t" rtlCol="false" tIns="0" lIns="0" bIns="0" rIns="0">
            <a:spAutoFit/>
          </a:bodyPr>
          <a:lstStyle/>
          <a:p>
            <a:pPr algn="ctr">
              <a:lnSpc>
                <a:spcPts val="5603"/>
              </a:lnSpc>
              <a:spcBef>
                <a:spcPct val="0"/>
              </a:spcBef>
            </a:pPr>
            <a:r>
              <a:rPr lang="en-US" b="true" sz="4002">
                <a:solidFill>
                  <a:srgbClr val="022C5E"/>
                </a:solidFill>
                <a:latin typeface="Canva Sans Bold"/>
                <a:ea typeface="Canva Sans Bold"/>
                <a:cs typeface="Canva Sans Bold"/>
                <a:sym typeface="Canva Sans Bold"/>
              </a:rPr>
              <a:t>Diagramatic Representations of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DAGYV_pP18E</dc:identifier>
  <dcterms:modified xsi:type="dcterms:W3CDTF">2011-08-01T06:04:30Z</dcterms:modified>
  <cp:revision>1</cp:revision>
  <dc:title>Water Systems Earth Science Presentation in Blue White Illustrated Style</dc:title>
</cp:coreProperties>
</file>